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68" r:id="rId3"/>
    <p:sldId id="267" r:id="rId4"/>
    <p:sldId id="264" r:id="rId5"/>
    <p:sldId id="265" r:id="rId6"/>
    <p:sldId id="266" r:id="rId7"/>
    <p:sldId id="269" r:id="rId8"/>
    <p:sldId id="270" r:id="rId9"/>
    <p:sldId id="272" r:id="rId10"/>
    <p:sldId id="273" r:id="rId11"/>
    <p:sldId id="274" r:id="rId12"/>
    <p:sldId id="259" r:id="rId13"/>
    <p:sldId id="260" r:id="rId14"/>
    <p:sldId id="261" r:id="rId15"/>
    <p:sldId id="262" r:id="rId16"/>
    <p:sldId id="263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2" r:id="rId31"/>
    <p:sldId id="289" r:id="rId32"/>
    <p:sldId id="290" r:id="rId33"/>
    <p:sldId id="291" r:id="rId34"/>
    <p:sldId id="293" r:id="rId35"/>
    <p:sldId id="294" r:id="rId36"/>
    <p:sldId id="295" r:id="rId37"/>
    <p:sldId id="296" r:id="rId38"/>
    <p:sldId id="301" r:id="rId39"/>
    <p:sldId id="302" r:id="rId40"/>
    <p:sldId id="297" r:id="rId41"/>
    <p:sldId id="298" r:id="rId42"/>
    <p:sldId id="299" r:id="rId43"/>
    <p:sldId id="300" r:id="rId44"/>
    <p:sldId id="303" r:id="rId45"/>
    <p:sldId id="304" r:id="rId46"/>
    <p:sldId id="305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E3123-B6B8-4532-9301-3FBA8A2CEFF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7CA2D-BFCF-4C0F-9B87-AC656B32E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3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A08A1-2BFA-4EF0-8E7B-5052D9ECF33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3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9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6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6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1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0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7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0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8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4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7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CC289-2AA9-42FA-A475-A470410471A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15333-0167-4085-AF30-AF9309092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8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4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32.bin"/><Relationship Id="rId3" Type="http://schemas.openxmlformats.org/officeDocument/2006/relationships/image" Target="../media/image57.emf"/><Relationship Id="rId21" Type="http://schemas.openxmlformats.org/officeDocument/2006/relationships/image" Target="../media/image55.wmf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54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61.emf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60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45.bin"/><Relationship Id="rId3" Type="http://schemas.openxmlformats.org/officeDocument/2006/relationships/image" Target="../media/image61.emf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69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43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74.wmf"/><Relationship Id="rId3" Type="http://schemas.openxmlformats.org/officeDocument/2006/relationships/image" Target="../media/image61.e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73.wmf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51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80.wmf"/><Relationship Id="rId3" Type="http://schemas.openxmlformats.org/officeDocument/2006/relationships/image" Target="../media/image81.emf"/><Relationship Id="rId7" Type="http://schemas.openxmlformats.org/officeDocument/2006/relationships/image" Target="../media/image77.wmf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79.wmf"/><Relationship Id="rId5" Type="http://schemas.openxmlformats.org/officeDocument/2006/relationships/image" Target="../media/image76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78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86.wmf"/><Relationship Id="rId3" Type="http://schemas.openxmlformats.org/officeDocument/2006/relationships/image" Target="../media/image81.emf"/><Relationship Id="rId7" Type="http://schemas.openxmlformats.org/officeDocument/2006/relationships/image" Target="../media/image83.wmf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84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91.wmf"/><Relationship Id="rId3" Type="http://schemas.openxmlformats.org/officeDocument/2006/relationships/image" Target="../media/image81.emf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89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image" Target="../media/image81.emf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95.wmf"/><Relationship Id="rId5" Type="http://schemas.openxmlformats.org/officeDocument/2006/relationships/image" Target="../media/image92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94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96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9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9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100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10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 solutions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EE3143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5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5"/>
          <p:cNvSpPr txBox="1">
            <a:spLocks noChangeArrowheads="1"/>
          </p:cNvSpPr>
          <p:nvPr/>
        </p:nvSpPr>
        <p:spPr bwMode="auto">
          <a:xfrm>
            <a:off x="395288" y="1773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(c)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955925"/>
            <a:ext cx="3770313" cy="327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179388" y="3141663"/>
            <a:ext cx="47529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Diode B is on for </a:t>
            </a:r>
            <a:r>
              <a:rPr lang="en-US" sz="2000" i="1"/>
              <a:t>v</a:t>
            </a:r>
            <a:r>
              <a:rPr lang="en-US" sz="2000"/>
              <a:t> &gt; 0 and R=1k</a:t>
            </a:r>
            <a:r>
              <a:rPr lang="el-GR" sz="2000"/>
              <a:t>Ω</a:t>
            </a:r>
            <a:r>
              <a:rPr lang="en-US" sz="2000"/>
              <a:t>.</a:t>
            </a:r>
          </a:p>
          <a:p>
            <a:r>
              <a:rPr lang="en-US" sz="2000"/>
              <a:t>Diode A is on for </a:t>
            </a:r>
            <a:r>
              <a:rPr lang="en-US" sz="2000" i="1"/>
              <a:t>v</a:t>
            </a:r>
            <a:r>
              <a:rPr lang="en-US" sz="2000"/>
              <a:t> &lt; 0 and R=2k</a:t>
            </a:r>
            <a:r>
              <a:rPr lang="el-GR" sz="2000"/>
              <a:t>Ω</a:t>
            </a:r>
            <a:r>
              <a:rPr lang="en-US" sz="2000"/>
              <a:t>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27088" y="1449388"/>
            <a:ext cx="2120900" cy="1638300"/>
            <a:chOff x="3125643" y="48140"/>
            <a:chExt cx="2573810" cy="2083653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 rot="-5400000">
              <a:off x="4357353" y="1533812"/>
              <a:ext cx="228600" cy="304800"/>
              <a:chOff x="4953000" y="4191000"/>
              <a:chExt cx="229394" cy="381794"/>
            </a:xfrm>
          </p:grpSpPr>
          <p:sp>
            <p:nvSpPr>
              <p:cNvPr id="51" name="Isosceles Triangle 50"/>
              <p:cNvSpPr/>
              <p:nvPr/>
            </p:nvSpPr>
            <p:spPr>
              <a:xfrm rot="5400000">
                <a:off x="4876676" y="4268198"/>
                <a:ext cx="381277" cy="228945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4990135" y="4381657"/>
                <a:ext cx="381277" cy="202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4430737" y="736369"/>
              <a:ext cx="127000" cy="628650"/>
              <a:chOff x="3781425" y="5421313"/>
              <a:chExt cx="127000" cy="62865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3824885" y="5421578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824885" y="5934415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824885" y="5528588"/>
                <a:ext cx="77060" cy="5451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3780574" y="5575025"/>
                <a:ext cx="127149" cy="928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786354" y="5653768"/>
                <a:ext cx="115590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>
                <a:off x="3780574" y="5730492"/>
                <a:ext cx="127149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786354" y="5807216"/>
                <a:ext cx="115590" cy="8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3824885" y="5875863"/>
                <a:ext cx="77060" cy="6662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>
              <a:off x="3393427" y="508482"/>
              <a:ext cx="1695324" cy="2018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470343" y="502424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474196" y="1336290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385720" y="2038917"/>
              <a:ext cx="1704957" cy="8076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Rectangle 19"/>
            <p:cNvSpPr>
              <a:spLocks noChangeArrowheads="1"/>
            </p:cNvSpPr>
            <p:nvPr/>
          </p:nvSpPr>
          <p:spPr bwMode="auto">
            <a:xfrm>
              <a:off x="3125643" y="513159"/>
              <a:ext cx="327345" cy="1618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400"/>
                <a:t>+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 i="1"/>
                <a:t>v</a:t>
              </a:r>
              <a:endParaRPr lang="en-US" sz="1400" i="1" baseline="-250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/>
                <a:t>_</a:t>
              </a:r>
            </a:p>
          </p:txBody>
        </p:sp>
        <p:sp>
          <p:nvSpPr>
            <p:cNvPr id="12302" name="TextBox 20"/>
            <p:cNvSpPr txBox="1">
              <a:spLocks noChangeArrowheads="1"/>
            </p:cNvSpPr>
            <p:nvPr/>
          </p:nvSpPr>
          <p:spPr bwMode="auto">
            <a:xfrm>
              <a:off x="4469818" y="854645"/>
              <a:ext cx="615155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2k</a:t>
              </a:r>
              <a:r>
                <a:rPr lang="el-GR" sz="1400"/>
                <a:t>Ω</a:t>
              </a:r>
              <a:endParaRPr lang="en-US" sz="140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3393427" y="355035"/>
              <a:ext cx="34677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4" name="TextBox 22"/>
            <p:cNvSpPr txBox="1">
              <a:spLocks noChangeArrowheads="1"/>
            </p:cNvSpPr>
            <p:nvPr/>
          </p:nvSpPr>
          <p:spPr bwMode="auto">
            <a:xfrm>
              <a:off x="3356073" y="48140"/>
              <a:ext cx="284427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/>
                <a:t>i</a:t>
              </a:r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5045217" y="744413"/>
              <a:ext cx="127000" cy="628650"/>
              <a:chOff x="3781425" y="5421313"/>
              <a:chExt cx="127000" cy="62865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3824959" y="5421609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824959" y="5934447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824959" y="5528619"/>
                <a:ext cx="77060" cy="5451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3780650" y="5575057"/>
                <a:ext cx="127149" cy="928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786428" y="5653800"/>
                <a:ext cx="115590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3780650" y="5730524"/>
                <a:ext cx="127149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786428" y="5807248"/>
                <a:ext cx="115590" cy="8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3824959" y="5875895"/>
                <a:ext cx="77060" cy="6662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flipV="1">
              <a:off x="5084897" y="510500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5088750" y="1344366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8" name="TextBox 26"/>
            <p:cNvSpPr txBox="1">
              <a:spLocks noChangeArrowheads="1"/>
            </p:cNvSpPr>
            <p:nvPr/>
          </p:nvSpPr>
          <p:spPr bwMode="auto">
            <a:xfrm>
              <a:off x="5084298" y="862689"/>
              <a:ext cx="615155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1k</a:t>
              </a:r>
              <a:r>
                <a:rPr lang="el-GR" sz="1400"/>
                <a:t>Ω</a:t>
              </a:r>
              <a:endParaRPr lang="en-US" sz="1400"/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 rot="5400000">
              <a:off x="4976118" y="1545005"/>
              <a:ext cx="228600" cy="304800"/>
              <a:chOff x="4953000" y="4191000"/>
              <a:chExt cx="229394" cy="381794"/>
            </a:xfrm>
          </p:grpSpPr>
          <p:sp>
            <p:nvSpPr>
              <p:cNvPr id="33" name="Isosceles Triangle 32"/>
              <p:cNvSpPr/>
              <p:nvPr/>
            </p:nvSpPr>
            <p:spPr>
              <a:xfrm rot="5400000">
                <a:off x="4876340" y="4267101"/>
                <a:ext cx="381277" cy="228943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89799" y="4380560"/>
                <a:ext cx="381277" cy="202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 flipV="1">
              <a:off x="4474196" y="1808746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5088750" y="1816822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2" name="TextBox 30"/>
            <p:cNvSpPr txBox="1">
              <a:spLocks noChangeArrowheads="1"/>
            </p:cNvSpPr>
            <p:nvPr/>
          </p:nvSpPr>
          <p:spPr bwMode="auto">
            <a:xfrm>
              <a:off x="4041421" y="1485064"/>
              <a:ext cx="393373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A</a:t>
              </a:r>
            </a:p>
          </p:txBody>
        </p:sp>
        <p:sp>
          <p:nvSpPr>
            <p:cNvPr id="12313" name="TextBox 31"/>
            <p:cNvSpPr txBox="1">
              <a:spLocks noChangeArrowheads="1"/>
            </p:cNvSpPr>
            <p:nvPr/>
          </p:nvSpPr>
          <p:spPr bwMode="auto">
            <a:xfrm>
              <a:off x="4687215" y="1485064"/>
              <a:ext cx="356408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B</a:t>
              </a:r>
            </a:p>
          </p:txBody>
        </p:sp>
      </p:grp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</p:spTree>
    <p:extLst>
      <p:ext uri="{BB962C8B-B14F-4D97-AF65-F5344CB8AC3E}">
        <p14:creationId xmlns:p14="http://schemas.microsoft.com/office/powerpoint/2010/main" val="29406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90"/>
          <p:cNvSpPr txBox="1">
            <a:spLocks noChangeArrowheads="1"/>
          </p:cNvSpPr>
          <p:nvPr/>
        </p:nvSpPr>
        <p:spPr bwMode="auto">
          <a:xfrm>
            <a:off x="304800" y="1666875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(d)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48200" y="3048000"/>
            <a:ext cx="3683000" cy="3248025"/>
            <a:chOff x="5436096" y="3293324"/>
            <a:chExt cx="3302761" cy="2866837"/>
          </a:xfrm>
        </p:grpSpPr>
        <p:pic>
          <p:nvPicPr>
            <p:cNvPr id="1334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36096" y="3293324"/>
              <a:ext cx="3302761" cy="28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8" name="Rectangle 1"/>
            <p:cNvSpPr>
              <a:spLocks noChangeArrowheads="1"/>
            </p:cNvSpPr>
            <p:nvPr/>
          </p:nvSpPr>
          <p:spPr bwMode="auto">
            <a:xfrm>
              <a:off x="5640245" y="5552857"/>
              <a:ext cx="252028" cy="21602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4400">
                <a:solidFill>
                  <a:srgbClr val="0000B6"/>
                </a:solidFill>
                <a:latin typeface="Book Antiqua" pitchFamily="18" charset="0"/>
              </a:endParaRPr>
            </a:p>
          </p:txBody>
        </p:sp>
      </p:grp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04800" y="3141663"/>
            <a:ext cx="4259263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Diode D is on for </a:t>
            </a:r>
            <a:r>
              <a:rPr lang="en-US" sz="2000" i="1"/>
              <a:t>v</a:t>
            </a:r>
            <a:r>
              <a:rPr lang="en-US" sz="2000"/>
              <a:t> &gt; 0 and R=1k</a:t>
            </a:r>
            <a:r>
              <a:rPr lang="el-GR" sz="2000"/>
              <a:t>Ω</a:t>
            </a:r>
            <a:r>
              <a:rPr lang="en-US" sz="2000"/>
              <a:t>.</a:t>
            </a:r>
          </a:p>
          <a:p>
            <a:r>
              <a:rPr lang="en-US" sz="2000"/>
              <a:t>Diode C is on for </a:t>
            </a:r>
            <a:r>
              <a:rPr lang="en-US" sz="2000" i="1"/>
              <a:t>v</a:t>
            </a:r>
            <a:r>
              <a:rPr lang="en-US" sz="2000"/>
              <a:t> &lt; 0 and R=0</a:t>
            </a:r>
            <a:r>
              <a:rPr lang="el-GR" sz="2000"/>
              <a:t>Ω</a:t>
            </a:r>
            <a:r>
              <a:rPr lang="en-US" sz="2000"/>
              <a:t>.</a:t>
            </a: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773113" y="1449388"/>
            <a:ext cx="1970087" cy="1630362"/>
            <a:chOff x="3030332" y="2756962"/>
            <a:chExt cx="2608614" cy="2130062"/>
          </a:xfrm>
        </p:grpSpPr>
        <p:grpSp>
          <p:nvGrpSpPr>
            <p:cNvPr id="4" name="Group 62"/>
            <p:cNvGrpSpPr>
              <a:grpSpLocks/>
            </p:cNvGrpSpPr>
            <p:nvPr/>
          </p:nvGrpSpPr>
          <p:grpSpPr bwMode="auto">
            <a:xfrm rot="-5400000">
              <a:off x="4357353" y="3853590"/>
              <a:ext cx="228600" cy="304800"/>
              <a:chOff x="4953000" y="4191000"/>
              <a:chExt cx="229394" cy="381794"/>
            </a:xfrm>
          </p:grpSpPr>
          <p:sp>
            <p:nvSpPr>
              <p:cNvPr id="80" name="Isosceles Triangle 79"/>
              <p:cNvSpPr/>
              <p:nvPr/>
            </p:nvSpPr>
            <p:spPr>
              <a:xfrm rot="5400000">
                <a:off x="4877247" y="4266948"/>
                <a:ext cx="381787" cy="228939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rot="5400000">
                <a:off x="4996919" y="4380377"/>
                <a:ext cx="381787" cy="208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/>
            <p:cNvCxnSpPr/>
            <p:nvPr/>
          </p:nvCxnSpPr>
          <p:spPr>
            <a:xfrm>
              <a:off x="3391881" y="3217404"/>
              <a:ext cx="1698437" cy="2073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80" idx="0"/>
            </p:cNvCxnSpPr>
            <p:nvPr/>
          </p:nvCxnSpPr>
          <p:spPr>
            <a:xfrm flipH="1" flipV="1">
              <a:off x="4470219" y="3211181"/>
              <a:ext cx="2103" cy="6802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385574" y="4748062"/>
              <a:ext cx="1704744" cy="622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3" name="Rectangle 57"/>
            <p:cNvSpPr>
              <a:spLocks noChangeArrowheads="1"/>
            </p:cNvSpPr>
            <p:nvPr/>
          </p:nvSpPr>
          <p:spPr bwMode="auto">
            <a:xfrm>
              <a:off x="3030332" y="3221981"/>
              <a:ext cx="327345" cy="1665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600"/>
                <a:t>+</a:t>
              </a:r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r>
                <a:rPr lang="en-US" sz="1600" i="1"/>
                <a:t>v</a:t>
              </a:r>
              <a:endParaRPr lang="en-US" sz="1600" i="1" baseline="-250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r>
                <a:rPr lang="en-US" sz="1600"/>
                <a:t>_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3391881" y="3063923"/>
              <a:ext cx="348936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5" name="TextBox 59"/>
            <p:cNvSpPr txBox="1">
              <a:spLocks noChangeArrowheads="1"/>
            </p:cNvSpPr>
            <p:nvPr/>
          </p:nvSpPr>
          <p:spPr bwMode="auto">
            <a:xfrm>
              <a:off x="3356073" y="2756962"/>
              <a:ext cx="2423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/>
                <a:t>i</a:t>
              </a:r>
            </a:p>
          </p:txBody>
        </p:sp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5046508" y="3914095"/>
              <a:ext cx="127000" cy="628650"/>
              <a:chOff x="3781425" y="5421313"/>
              <a:chExt cx="127000" cy="62865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3825235" y="5421508"/>
                <a:ext cx="0" cy="1140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825235" y="5935876"/>
                <a:ext cx="0" cy="1140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825235" y="5529359"/>
                <a:ext cx="77775" cy="5392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H="1">
                <a:off x="3781091" y="5574988"/>
                <a:ext cx="128225" cy="9333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787398" y="5653803"/>
                <a:ext cx="115611" cy="8503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>
                <a:off x="3781091" y="5730543"/>
                <a:ext cx="128225" cy="850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787398" y="5807284"/>
                <a:ext cx="115611" cy="8296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3825235" y="5877802"/>
                <a:ext cx="77775" cy="6637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flipV="1">
              <a:off x="5084011" y="3219477"/>
              <a:ext cx="0" cy="23022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5088215" y="3702735"/>
              <a:ext cx="0" cy="2302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9" name="TextBox 63"/>
            <p:cNvSpPr txBox="1">
              <a:spLocks noChangeArrowheads="1"/>
            </p:cNvSpPr>
            <p:nvPr/>
          </p:nvSpPr>
          <p:spPr bwMode="auto">
            <a:xfrm>
              <a:off x="5085589" y="4032371"/>
              <a:ext cx="55335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1k</a:t>
              </a:r>
              <a:r>
                <a:rPr lang="el-GR" sz="1600"/>
                <a:t>Ω</a:t>
              </a:r>
              <a:endParaRPr lang="en-US" sz="1600"/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 rot="5400000">
              <a:off x="4976118" y="3431135"/>
              <a:ext cx="228600" cy="304800"/>
              <a:chOff x="4953000" y="4191000"/>
              <a:chExt cx="229394" cy="381794"/>
            </a:xfrm>
          </p:grpSpPr>
          <p:sp>
            <p:nvSpPr>
              <p:cNvPr id="70" name="Isosceles Triangle 69"/>
              <p:cNvSpPr/>
              <p:nvPr/>
            </p:nvSpPr>
            <p:spPr>
              <a:xfrm rot="5400000">
                <a:off x="4876744" y="4265196"/>
                <a:ext cx="381786" cy="231021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rot="5400000">
                <a:off x="4991214" y="4379666"/>
                <a:ext cx="381786" cy="208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>
              <a:endCxn id="80" idx="3"/>
            </p:cNvCxnSpPr>
            <p:nvPr/>
          </p:nvCxnSpPr>
          <p:spPr>
            <a:xfrm flipH="1" flipV="1">
              <a:off x="4472322" y="4119621"/>
              <a:ext cx="2101" cy="62844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5088215" y="4524064"/>
              <a:ext cx="0" cy="2302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3" name="TextBox 67"/>
            <p:cNvSpPr txBox="1">
              <a:spLocks noChangeArrowheads="1"/>
            </p:cNvSpPr>
            <p:nvPr/>
          </p:nvSpPr>
          <p:spPr bwMode="auto">
            <a:xfrm>
              <a:off x="4041421" y="3813050"/>
              <a:ext cx="3305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</a:t>
              </a:r>
            </a:p>
          </p:txBody>
        </p:sp>
        <p:sp>
          <p:nvSpPr>
            <p:cNvPr id="13334" name="TextBox 68"/>
            <p:cNvSpPr txBox="1">
              <a:spLocks noChangeArrowheads="1"/>
            </p:cNvSpPr>
            <p:nvPr/>
          </p:nvSpPr>
          <p:spPr bwMode="auto">
            <a:xfrm>
              <a:off x="4687215" y="3390595"/>
              <a:ext cx="3433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</p:grp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</p:spTree>
    <p:extLst>
      <p:ext uri="{BB962C8B-B14F-4D97-AF65-F5344CB8AC3E}">
        <p14:creationId xmlns:p14="http://schemas.microsoft.com/office/powerpoint/2010/main" val="8576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ChangeArrowheads="1"/>
          </p:cNvSpPr>
          <p:nvPr/>
        </p:nvSpPr>
        <p:spPr bwMode="auto">
          <a:xfrm>
            <a:off x="304800" y="1447800"/>
            <a:ext cx="845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Problem 6</a:t>
            </a:r>
            <a:br>
              <a:rPr lang="en-US" sz="1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1800">
                <a:latin typeface="Comic Sans MS" pitchFamily="66" charset="0"/>
              </a:rPr>
              <a:t>Sketch the transfer characteristic (v</a:t>
            </a:r>
            <a:r>
              <a:rPr lang="en-US" sz="1800" baseline="-25000">
                <a:latin typeface="Comic Sans MS" pitchFamily="66" charset="0"/>
              </a:rPr>
              <a:t>o</a:t>
            </a:r>
            <a:r>
              <a:rPr lang="en-US" sz="1800">
                <a:latin typeface="Comic Sans MS" pitchFamily="66" charset="0"/>
              </a:rPr>
              <a:t> versus v</a:t>
            </a:r>
            <a:r>
              <a:rPr lang="en-US" sz="1800" baseline="-25000">
                <a:latin typeface="Comic Sans MS" pitchFamily="66" charset="0"/>
              </a:rPr>
              <a:t>in</a:t>
            </a:r>
            <a:r>
              <a:rPr lang="en-US" sz="1800">
                <a:latin typeface="Comic Sans MS" pitchFamily="66" charset="0"/>
              </a:rPr>
              <a:t>) for the circuit shown in the figure below. Assume that the diode is ideal.</a:t>
            </a: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152400" y="0"/>
            <a:ext cx="8686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Comic Sans MS" pitchFamily="66" charset="0"/>
              </a:rPr>
              <a:t>Modeling a piecewise characteristic of a device</a:t>
            </a:r>
          </a:p>
        </p:txBody>
      </p:sp>
      <p:grpSp>
        <p:nvGrpSpPr>
          <p:cNvPr id="58372" name="Group 62"/>
          <p:cNvGrpSpPr>
            <a:grpSpLocks/>
          </p:cNvGrpSpPr>
          <p:nvPr/>
        </p:nvGrpSpPr>
        <p:grpSpPr bwMode="auto">
          <a:xfrm>
            <a:off x="1289050" y="2743200"/>
            <a:ext cx="228600" cy="304800"/>
            <a:chOff x="4953000" y="4191000"/>
            <a:chExt cx="229394" cy="381794"/>
          </a:xfrm>
        </p:grpSpPr>
        <p:sp>
          <p:nvSpPr>
            <p:cNvPr id="6" name="Isosceles Triangle 5"/>
            <p:cNvSpPr/>
            <p:nvPr/>
          </p:nvSpPr>
          <p:spPr>
            <a:xfrm rot="5400000">
              <a:off x="4876800" y="4267200"/>
              <a:ext cx="381794" cy="229394"/>
            </a:xfrm>
            <a:prstGeom prst="triangl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FFFFFF"/>
                </a:solidFill>
                <a:latin typeface="Arial"/>
              </a:endParaRPr>
            </a:p>
          </p:txBody>
        </p:sp>
        <p:cxnSp>
          <p:nvCxnSpPr>
            <p:cNvPr id="58406" name="Straight Connector 6"/>
            <p:cNvCxnSpPr>
              <a:cxnSpLocks noChangeShapeType="1"/>
            </p:cNvCxnSpPr>
            <p:nvPr/>
          </p:nvCxnSpPr>
          <p:spPr bwMode="auto">
            <a:xfrm rot="5400000">
              <a:off x="4990701" y="4381100"/>
              <a:ext cx="381794" cy="1593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8373" name="Group 7"/>
          <p:cNvGrpSpPr>
            <a:grpSpLocks/>
          </p:cNvGrpSpPr>
          <p:nvPr/>
        </p:nvGrpSpPr>
        <p:grpSpPr bwMode="auto">
          <a:xfrm rot="5400000">
            <a:off x="1354138" y="3067050"/>
            <a:ext cx="127000" cy="628650"/>
            <a:chOff x="3781425" y="5421313"/>
            <a:chExt cx="127000" cy="628650"/>
          </a:xfrm>
        </p:grpSpPr>
        <p:cxnSp>
          <p:nvCxnSpPr>
            <p:cNvPr id="58397" name="Straight Connector 8"/>
            <p:cNvCxnSpPr>
              <a:cxnSpLocks noChangeShapeType="1"/>
            </p:cNvCxnSpPr>
            <p:nvPr/>
          </p:nvCxnSpPr>
          <p:spPr bwMode="auto">
            <a:xfrm>
              <a:off x="3825875" y="5421313"/>
              <a:ext cx="0" cy="1143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8" name="Straight Connector 9"/>
            <p:cNvCxnSpPr>
              <a:cxnSpLocks noChangeShapeType="1"/>
            </p:cNvCxnSpPr>
            <p:nvPr/>
          </p:nvCxnSpPr>
          <p:spPr bwMode="auto">
            <a:xfrm>
              <a:off x="3825875" y="5935663"/>
              <a:ext cx="0" cy="1143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9" name="Straight Connector 10"/>
            <p:cNvCxnSpPr>
              <a:cxnSpLocks noChangeShapeType="1"/>
            </p:cNvCxnSpPr>
            <p:nvPr/>
          </p:nvCxnSpPr>
          <p:spPr bwMode="auto">
            <a:xfrm>
              <a:off x="3825875" y="5529263"/>
              <a:ext cx="76200" cy="539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400" name="Straight Connector 11"/>
            <p:cNvCxnSpPr>
              <a:cxnSpLocks noChangeShapeType="1"/>
            </p:cNvCxnSpPr>
            <p:nvPr/>
          </p:nvCxnSpPr>
          <p:spPr bwMode="auto">
            <a:xfrm flipH="1">
              <a:off x="3781425" y="5575300"/>
              <a:ext cx="127000" cy="920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401" name="Straight Connector 12"/>
            <p:cNvCxnSpPr>
              <a:cxnSpLocks noChangeShapeType="1"/>
            </p:cNvCxnSpPr>
            <p:nvPr/>
          </p:nvCxnSpPr>
          <p:spPr bwMode="auto">
            <a:xfrm>
              <a:off x="3787775" y="5654675"/>
              <a:ext cx="1143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402" name="Straight Connector 13"/>
            <p:cNvCxnSpPr>
              <a:cxnSpLocks noChangeShapeType="1"/>
            </p:cNvCxnSpPr>
            <p:nvPr/>
          </p:nvCxnSpPr>
          <p:spPr bwMode="auto">
            <a:xfrm flipH="1">
              <a:off x="3781425" y="5730875"/>
              <a:ext cx="1270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403" name="Straight Connector 14"/>
            <p:cNvCxnSpPr>
              <a:cxnSpLocks noChangeShapeType="1"/>
            </p:cNvCxnSpPr>
            <p:nvPr/>
          </p:nvCxnSpPr>
          <p:spPr bwMode="auto">
            <a:xfrm>
              <a:off x="3787775" y="5807075"/>
              <a:ext cx="1143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404" name="Straight Connector 15"/>
            <p:cNvCxnSpPr>
              <a:cxnSpLocks noChangeShapeType="1"/>
            </p:cNvCxnSpPr>
            <p:nvPr/>
          </p:nvCxnSpPr>
          <p:spPr bwMode="auto">
            <a:xfrm flipV="1">
              <a:off x="3825875" y="5876925"/>
              <a:ext cx="76200" cy="666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8374" name="Straight Connector 17"/>
          <p:cNvCxnSpPr>
            <a:cxnSpLocks noChangeShapeType="1"/>
          </p:cNvCxnSpPr>
          <p:nvPr/>
        </p:nvCxnSpPr>
        <p:spPr bwMode="auto">
          <a:xfrm>
            <a:off x="865188" y="2897188"/>
            <a:ext cx="423862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5" name="Straight Connector 20"/>
          <p:cNvCxnSpPr>
            <a:cxnSpLocks noChangeShapeType="1"/>
          </p:cNvCxnSpPr>
          <p:nvPr/>
        </p:nvCxnSpPr>
        <p:spPr bwMode="auto">
          <a:xfrm flipH="1">
            <a:off x="866775" y="3362325"/>
            <a:ext cx="2794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1066800" y="3505200"/>
            <a:ext cx="6016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1k</a:t>
            </a:r>
            <a:r>
              <a:rPr lang="el-GR" sz="1800" kern="0" dirty="0">
                <a:solidFill>
                  <a:sysClr val="windowText" lastClr="000000"/>
                </a:solidFill>
              </a:rPr>
              <a:t>Ω</a:t>
            </a:r>
            <a:endParaRPr lang="en-US" sz="18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58377" name="Straight Arrow Connector 23"/>
          <p:cNvCxnSpPr>
            <a:cxnSpLocks noChangeShapeType="1"/>
          </p:cNvCxnSpPr>
          <p:nvPr/>
        </p:nvCxnSpPr>
        <p:spPr bwMode="auto">
          <a:xfrm>
            <a:off x="358775" y="3279775"/>
            <a:ext cx="250825" cy="0"/>
          </a:xfrm>
          <a:prstGeom prst="straightConnector1">
            <a:avLst/>
          </a:prstGeom>
          <a:noFill/>
          <a:ln w="222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358775" y="2971800"/>
            <a:ext cx="2365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1" kern="0" dirty="0" err="1">
                <a:solidFill>
                  <a:sysClr val="windowText" lastClr="000000"/>
                </a:solidFill>
              </a:rPr>
              <a:t>i</a:t>
            </a:r>
            <a:endParaRPr lang="en-US" sz="1800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010400" y="3941763"/>
            <a:ext cx="242888" cy="2492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58380" name="Straight Connector 33"/>
          <p:cNvCxnSpPr>
            <a:cxnSpLocks noChangeShapeType="1"/>
          </p:cNvCxnSpPr>
          <p:nvPr/>
        </p:nvCxnSpPr>
        <p:spPr bwMode="auto">
          <a:xfrm flipH="1">
            <a:off x="1752600" y="31242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Straight Connector 34"/>
          <p:cNvCxnSpPr>
            <a:cxnSpLocks noChangeShapeType="1"/>
          </p:cNvCxnSpPr>
          <p:nvPr/>
        </p:nvCxnSpPr>
        <p:spPr bwMode="auto">
          <a:xfrm flipH="1">
            <a:off x="1524000" y="28956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Straight Connector 35"/>
          <p:cNvCxnSpPr>
            <a:cxnSpLocks noChangeShapeType="1"/>
          </p:cNvCxnSpPr>
          <p:nvPr/>
        </p:nvCxnSpPr>
        <p:spPr bwMode="auto">
          <a:xfrm flipH="1">
            <a:off x="627063" y="31242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/>
          <p:nvPr/>
        </p:nvCxnSpPr>
        <p:spPr>
          <a:xfrm>
            <a:off x="1752600" y="28956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55663" y="28956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876800" y="2667000"/>
            <a:ext cx="0" cy="1981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86" name="Straight Connector 42"/>
          <p:cNvCxnSpPr>
            <a:cxnSpLocks noChangeShapeType="1"/>
          </p:cNvCxnSpPr>
          <p:nvPr/>
        </p:nvCxnSpPr>
        <p:spPr bwMode="auto">
          <a:xfrm flipH="1">
            <a:off x="2743200" y="4191000"/>
            <a:ext cx="41910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4419600" y="26670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i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3886200" y="3124200"/>
            <a:ext cx="2362200" cy="18288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1690688" y="2514600"/>
            <a:ext cx="244475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-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+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1233488" y="2514600"/>
            <a:ext cx="244475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3911600" y="4191000"/>
            <a:ext cx="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876800" y="2895600"/>
            <a:ext cx="0" cy="1295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4" name="Straight Connector 54"/>
          <p:cNvCxnSpPr>
            <a:cxnSpLocks noChangeShapeType="1"/>
          </p:cNvCxnSpPr>
          <p:nvPr/>
        </p:nvCxnSpPr>
        <p:spPr bwMode="auto">
          <a:xfrm flipH="1">
            <a:off x="2743200" y="4191000"/>
            <a:ext cx="2133600" cy="0"/>
          </a:xfrm>
          <a:prstGeom prst="lin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3795713" y="3941763"/>
            <a:ext cx="395287" cy="2492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v</a:t>
            </a:r>
            <a:r>
              <a:rPr lang="en-US" sz="1600" kern="0" baseline="-25000" dirty="0" err="1" smtClean="0">
                <a:solidFill>
                  <a:srgbClr val="000000"/>
                </a:solidFill>
              </a:rPr>
              <a:t>x</a:t>
            </a:r>
            <a:endParaRPr lang="en-US" sz="1600" b="1" kern="0" baseline="-25000" dirty="0">
              <a:solidFill>
                <a:srgbClr val="000000"/>
              </a:solidFill>
            </a:endParaRPr>
          </a:p>
        </p:txBody>
      </p:sp>
      <p:sp>
        <p:nvSpPr>
          <p:cNvPr id="58396" name="Rectangle 5"/>
          <p:cNvSpPr>
            <a:spLocks noChangeArrowheads="1"/>
          </p:cNvSpPr>
          <p:nvPr/>
        </p:nvSpPr>
        <p:spPr bwMode="auto">
          <a:xfrm>
            <a:off x="228600" y="53340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parallel connection currents are added for each constant voltage</a:t>
            </a:r>
          </a:p>
        </p:txBody>
      </p:sp>
    </p:spTree>
    <p:extLst>
      <p:ext uri="{BB962C8B-B14F-4D97-AF65-F5344CB8AC3E}">
        <p14:creationId xmlns:p14="http://schemas.microsoft.com/office/powerpoint/2010/main" val="11215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ChangeArrowheads="1"/>
          </p:cNvSpPr>
          <p:nvPr/>
        </p:nvSpPr>
        <p:spPr bwMode="auto">
          <a:xfrm>
            <a:off x="304800" y="1447800"/>
            <a:ext cx="845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Problem 6</a:t>
            </a:r>
            <a:br>
              <a:rPr lang="en-US" sz="1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1800">
                <a:latin typeface="Comic Sans MS" pitchFamily="66" charset="0"/>
              </a:rPr>
              <a:t>Sketch the transfer characteristic (v</a:t>
            </a:r>
            <a:r>
              <a:rPr lang="en-US" sz="1800" baseline="-25000">
                <a:latin typeface="Comic Sans MS" pitchFamily="66" charset="0"/>
              </a:rPr>
              <a:t>o</a:t>
            </a:r>
            <a:r>
              <a:rPr lang="en-US" sz="1800">
                <a:latin typeface="Comic Sans MS" pitchFamily="66" charset="0"/>
              </a:rPr>
              <a:t> versus v</a:t>
            </a:r>
            <a:r>
              <a:rPr lang="en-US" sz="1800" baseline="-25000">
                <a:latin typeface="Comic Sans MS" pitchFamily="66" charset="0"/>
              </a:rPr>
              <a:t>in</a:t>
            </a:r>
            <a:r>
              <a:rPr lang="en-US" sz="1800">
                <a:latin typeface="Comic Sans MS" pitchFamily="66" charset="0"/>
              </a:rPr>
              <a:t>) for the circuit shown in the figure below. Assume that the diode is ideal.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152400" y="0"/>
            <a:ext cx="8686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Comic Sans MS" pitchFamily="66" charset="0"/>
              </a:rPr>
              <a:t>Modeling a piecewise characteristic of a device</a:t>
            </a:r>
          </a:p>
        </p:txBody>
      </p:sp>
      <p:grpSp>
        <p:nvGrpSpPr>
          <p:cNvPr id="59396" name="Group 62"/>
          <p:cNvGrpSpPr>
            <a:grpSpLocks/>
          </p:cNvGrpSpPr>
          <p:nvPr/>
        </p:nvGrpSpPr>
        <p:grpSpPr bwMode="auto">
          <a:xfrm>
            <a:off x="1289050" y="2743200"/>
            <a:ext cx="228600" cy="304800"/>
            <a:chOff x="4953000" y="4191000"/>
            <a:chExt cx="229394" cy="381794"/>
          </a:xfrm>
        </p:grpSpPr>
        <p:sp>
          <p:nvSpPr>
            <p:cNvPr id="6" name="Isosceles Triangle 5"/>
            <p:cNvSpPr/>
            <p:nvPr/>
          </p:nvSpPr>
          <p:spPr>
            <a:xfrm rot="5400000">
              <a:off x="4876800" y="4267200"/>
              <a:ext cx="381794" cy="229394"/>
            </a:xfrm>
            <a:prstGeom prst="triangl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FFFFFF"/>
                </a:solidFill>
                <a:latin typeface="Arial"/>
              </a:endParaRPr>
            </a:p>
          </p:txBody>
        </p:sp>
        <p:cxnSp>
          <p:nvCxnSpPr>
            <p:cNvPr id="59431" name="Straight Connector 6"/>
            <p:cNvCxnSpPr>
              <a:cxnSpLocks noChangeShapeType="1"/>
            </p:cNvCxnSpPr>
            <p:nvPr/>
          </p:nvCxnSpPr>
          <p:spPr bwMode="auto">
            <a:xfrm rot="5400000">
              <a:off x="4990701" y="4381100"/>
              <a:ext cx="381794" cy="1593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9397" name="Group 7"/>
          <p:cNvGrpSpPr>
            <a:grpSpLocks/>
          </p:cNvGrpSpPr>
          <p:nvPr/>
        </p:nvGrpSpPr>
        <p:grpSpPr bwMode="auto">
          <a:xfrm rot="5400000">
            <a:off x="1354138" y="3067050"/>
            <a:ext cx="127000" cy="628650"/>
            <a:chOff x="3781425" y="5421313"/>
            <a:chExt cx="127000" cy="628650"/>
          </a:xfrm>
        </p:grpSpPr>
        <p:cxnSp>
          <p:nvCxnSpPr>
            <p:cNvPr id="59422" name="Straight Connector 8"/>
            <p:cNvCxnSpPr>
              <a:cxnSpLocks noChangeShapeType="1"/>
            </p:cNvCxnSpPr>
            <p:nvPr/>
          </p:nvCxnSpPr>
          <p:spPr bwMode="auto">
            <a:xfrm>
              <a:off x="3825875" y="5421313"/>
              <a:ext cx="0" cy="1143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3" name="Straight Connector 9"/>
            <p:cNvCxnSpPr>
              <a:cxnSpLocks noChangeShapeType="1"/>
            </p:cNvCxnSpPr>
            <p:nvPr/>
          </p:nvCxnSpPr>
          <p:spPr bwMode="auto">
            <a:xfrm>
              <a:off x="3825875" y="5935663"/>
              <a:ext cx="0" cy="1143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4" name="Straight Connector 10"/>
            <p:cNvCxnSpPr>
              <a:cxnSpLocks noChangeShapeType="1"/>
            </p:cNvCxnSpPr>
            <p:nvPr/>
          </p:nvCxnSpPr>
          <p:spPr bwMode="auto">
            <a:xfrm>
              <a:off x="3825875" y="5529263"/>
              <a:ext cx="76200" cy="539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5" name="Straight Connector 11"/>
            <p:cNvCxnSpPr>
              <a:cxnSpLocks noChangeShapeType="1"/>
            </p:cNvCxnSpPr>
            <p:nvPr/>
          </p:nvCxnSpPr>
          <p:spPr bwMode="auto">
            <a:xfrm flipH="1">
              <a:off x="3781425" y="5575300"/>
              <a:ext cx="127000" cy="920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6" name="Straight Connector 12"/>
            <p:cNvCxnSpPr>
              <a:cxnSpLocks noChangeShapeType="1"/>
            </p:cNvCxnSpPr>
            <p:nvPr/>
          </p:nvCxnSpPr>
          <p:spPr bwMode="auto">
            <a:xfrm>
              <a:off x="3787775" y="5654675"/>
              <a:ext cx="1143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7" name="Straight Connector 13"/>
            <p:cNvCxnSpPr>
              <a:cxnSpLocks noChangeShapeType="1"/>
            </p:cNvCxnSpPr>
            <p:nvPr/>
          </p:nvCxnSpPr>
          <p:spPr bwMode="auto">
            <a:xfrm flipH="1">
              <a:off x="3781425" y="5730875"/>
              <a:ext cx="1270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8" name="Straight Connector 14"/>
            <p:cNvCxnSpPr>
              <a:cxnSpLocks noChangeShapeType="1"/>
            </p:cNvCxnSpPr>
            <p:nvPr/>
          </p:nvCxnSpPr>
          <p:spPr bwMode="auto">
            <a:xfrm>
              <a:off x="3787775" y="5807075"/>
              <a:ext cx="1143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9" name="Straight Connector 15"/>
            <p:cNvCxnSpPr>
              <a:cxnSpLocks noChangeShapeType="1"/>
            </p:cNvCxnSpPr>
            <p:nvPr/>
          </p:nvCxnSpPr>
          <p:spPr bwMode="auto">
            <a:xfrm flipV="1">
              <a:off x="3825875" y="5876925"/>
              <a:ext cx="76200" cy="666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9398" name="Straight Connector 17"/>
          <p:cNvCxnSpPr>
            <a:cxnSpLocks noChangeShapeType="1"/>
          </p:cNvCxnSpPr>
          <p:nvPr/>
        </p:nvCxnSpPr>
        <p:spPr bwMode="auto">
          <a:xfrm>
            <a:off x="865188" y="2897188"/>
            <a:ext cx="423862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399" name="Straight Connector 20"/>
          <p:cNvCxnSpPr>
            <a:cxnSpLocks noChangeShapeType="1"/>
          </p:cNvCxnSpPr>
          <p:nvPr/>
        </p:nvCxnSpPr>
        <p:spPr bwMode="auto">
          <a:xfrm flipH="1">
            <a:off x="866775" y="3362325"/>
            <a:ext cx="2794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1066800" y="3505200"/>
            <a:ext cx="6016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1k</a:t>
            </a:r>
            <a:r>
              <a:rPr lang="el-GR" sz="1800" kern="0" dirty="0">
                <a:solidFill>
                  <a:sysClr val="windowText" lastClr="000000"/>
                </a:solidFill>
              </a:rPr>
              <a:t>Ω</a:t>
            </a:r>
            <a:endParaRPr lang="en-US" sz="18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59401" name="Straight Arrow Connector 23"/>
          <p:cNvCxnSpPr>
            <a:cxnSpLocks noChangeShapeType="1"/>
          </p:cNvCxnSpPr>
          <p:nvPr/>
        </p:nvCxnSpPr>
        <p:spPr bwMode="auto">
          <a:xfrm>
            <a:off x="358775" y="3279775"/>
            <a:ext cx="250825" cy="0"/>
          </a:xfrm>
          <a:prstGeom prst="straightConnector1">
            <a:avLst/>
          </a:prstGeom>
          <a:noFill/>
          <a:ln w="222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358775" y="2971800"/>
            <a:ext cx="2365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1" kern="0" dirty="0" err="1">
                <a:solidFill>
                  <a:sysClr val="windowText" lastClr="000000"/>
                </a:solidFill>
              </a:rPr>
              <a:t>i</a:t>
            </a:r>
            <a:endParaRPr lang="en-US" sz="1800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010400" y="3941763"/>
            <a:ext cx="242888" cy="2492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59404" name="Straight Connector 33"/>
          <p:cNvCxnSpPr>
            <a:cxnSpLocks noChangeShapeType="1"/>
          </p:cNvCxnSpPr>
          <p:nvPr/>
        </p:nvCxnSpPr>
        <p:spPr bwMode="auto">
          <a:xfrm flipH="1">
            <a:off x="1752600" y="31242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5" name="Straight Connector 34"/>
          <p:cNvCxnSpPr>
            <a:cxnSpLocks noChangeShapeType="1"/>
          </p:cNvCxnSpPr>
          <p:nvPr/>
        </p:nvCxnSpPr>
        <p:spPr bwMode="auto">
          <a:xfrm flipH="1">
            <a:off x="1524000" y="28956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6" name="Straight Connector 35"/>
          <p:cNvCxnSpPr>
            <a:cxnSpLocks noChangeShapeType="1"/>
          </p:cNvCxnSpPr>
          <p:nvPr/>
        </p:nvCxnSpPr>
        <p:spPr bwMode="auto">
          <a:xfrm flipH="1">
            <a:off x="627063" y="31242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/>
          <p:nvPr/>
        </p:nvCxnSpPr>
        <p:spPr>
          <a:xfrm>
            <a:off x="1752600" y="28956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55663" y="28956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876800" y="2667000"/>
            <a:ext cx="0" cy="1981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10" name="Straight Connector 42"/>
          <p:cNvCxnSpPr>
            <a:cxnSpLocks noChangeShapeType="1"/>
          </p:cNvCxnSpPr>
          <p:nvPr/>
        </p:nvCxnSpPr>
        <p:spPr bwMode="auto">
          <a:xfrm flipH="1">
            <a:off x="2743200" y="4191000"/>
            <a:ext cx="41910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4419600" y="26670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i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3886200" y="3124200"/>
            <a:ext cx="2362200" cy="18288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1690688" y="2514600"/>
            <a:ext cx="244475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-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+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1233488" y="2514600"/>
            <a:ext cx="244475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3911600" y="4191000"/>
            <a:ext cx="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876800" y="2895600"/>
            <a:ext cx="0" cy="12954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18" name="Straight Connector 54"/>
          <p:cNvCxnSpPr>
            <a:cxnSpLocks noChangeShapeType="1"/>
          </p:cNvCxnSpPr>
          <p:nvPr/>
        </p:nvCxnSpPr>
        <p:spPr bwMode="auto">
          <a:xfrm flipH="1">
            <a:off x="2743200" y="4191000"/>
            <a:ext cx="2133600" cy="0"/>
          </a:xfrm>
          <a:prstGeom prst="lin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3795713" y="3941763"/>
            <a:ext cx="395287" cy="2492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v</a:t>
            </a:r>
            <a:r>
              <a:rPr lang="en-US" sz="1600" kern="0" baseline="-25000" dirty="0" err="1" smtClean="0">
                <a:solidFill>
                  <a:srgbClr val="000000"/>
                </a:solidFill>
              </a:rPr>
              <a:t>x</a:t>
            </a:r>
            <a:endParaRPr lang="en-US" sz="1600" b="1" kern="0" baseline="-25000" dirty="0">
              <a:solidFill>
                <a:srgbClr val="000000"/>
              </a:solidFill>
            </a:endParaRPr>
          </a:p>
        </p:txBody>
      </p:sp>
      <p:sp>
        <p:nvSpPr>
          <p:cNvPr id="59420" name="Rectangle 5"/>
          <p:cNvSpPr>
            <a:spLocks noChangeArrowheads="1"/>
          </p:cNvSpPr>
          <p:nvPr/>
        </p:nvSpPr>
        <p:spPr bwMode="auto">
          <a:xfrm>
            <a:off x="228600" y="53340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parallel connection currents are added for each constant voltage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3581400" y="4191000"/>
            <a:ext cx="1295400" cy="9906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36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ChangeArrowheads="1"/>
          </p:cNvSpPr>
          <p:nvPr/>
        </p:nvSpPr>
        <p:spPr bwMode="auto">
          <a:xfrm>
            <a:off x="304800" y="1066800"/>
            <a:ext cx="845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Problem 6</a:t>
            </a:r>
            <a:br>
              <a:rPr lang="en-US" sz="1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1800">
                <a:latin typeface="Comic Sans MS" pitchFamily="66" charset="0"/>
              </a:rPr>
              <a:t>Add the voltage source.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52400" y="0"/>
            <a:ext cx="8686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Comic Sans MS" pitchFamily="66" charset="0"/>
              </a:rPr>
              <a:t>Modeling a piecewise characteristic of a device</a:t>
            </a:r>
          </a:p>
        </p:txBody>
      </p:sp>
      <p:grpSp>
        <p:nvGrpSpPr>
          <p:cNvPr id="60420" name="Group 62"/>
          <p:cNvGrpSpPr>
            <a:grpSpLocks/>
          </p:cNvGrpSpPr>
          <p:nvPr/>
        </p:nvGrpSpPr>
        <p:grpSpPr bwMode="auto">
          <a:xfrm>
            <a:off x="1289050" y="2743200"/>
            <a:ext cx="228600" cy="304800"/>
            <a:chOff x="4953000" y="4191000"/>
            <a:chExt cx="229394" cy="381794"/>
          </a:xfrm>
        </p:grpSpPr>
        <p:sp>
          <p:nvSpPr>
            <p:cNvPr id="6" name="Isosceles Triangle 5"/>
            <p:cNvSpPr/>
            <p:nvPr/>
          </p:nvSpPr>
          <p:spPr>
            <a:xfrm rot="5400000">
              <a:off x="4876800" y="4267200"/>
              <a:ext cx="381794" cy="229394"/>
            </a:xfrm>
            <a:prstGeom prst="triangl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FFFFFF"/>
                </a:solidFill>
                <a:latin typeface="Arial"/>
              </a:endParaRPr>
            </a:p>
          </p:txBody>
        </p:sp>
        <p:cxnSp>
          <p:nvCxnSpPr>
            <p:cNvPr id="60463" name="Straight Connector 6"/>
            <p:cNvCxnSpPr>
              <a:cxnSpLocks noChangeShapeType="1"/>
            </p:cNvCxnSpPr>
            <p:nvPr/>
          </p:nvCxnSpPr>
          <p:spPr bwMode="auto">
            <a:xfrm rot="5400000">
              <a:off x="4990701" y="4381100"/>
              <a:ext cx="381794" cy="1593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421" name="Group 7"/>
          <p:cNvGrpSpPr>
            <a:grpSpLocks/>
          </p:cNvGrpSpPr>
          <p:nvPr/>
        </p:nvGrpSpPr>
        <p:grpSpPr bwMode="auto">
          <a:xfrm rot="5400000">
            <a:off x="1354138" y="3067050"/>
            <a:ext cx="127000" cy="628650"/>
            <a:chOff x="3781425" y="5421313"/>
            <a:chExt cx="127000" cy="628650"/>
          </a:xfrm>
        </p:grpSpPr>
        <p:cxnSp>
          <p:nvCxnSpPr>
            <p:cNvPr id="60454" name="Straight Connector 8"/>
            <p:cNvCxnSpPr>
              <a:cxnSpLocks noChangeShapeType="1"/>
            </p:cNvCxnSpPr>
            <p:nvPr/>
          </p:nvCxnSpPr>
          <p:spPr bwMode="auto">
            <a:xfrm>
              <a:off x="3825875" y="5421313"/>
              <a:ext cx="0" cy="1143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55" name="Straight Connector 9"/>
            <p:cNvCxnSpPr>
              <a:cxnSpLocks noChangeShapeType="1"/>
            </p:cNvCxnSpPr>
            <p:nvPr/>
          </p:nvCxnSpPr>
          <p:spPr bwMode="auto">
            <a:xfrm>
              <a:off x="3825875" y="5935663"/>
              <a:ext cx="0" cy="1143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56" name="Straight Connector 10"/>
            <p:cNvCxnSpPr>
              <a:cxnSpLocks noChangeShapeType="1"/>
            </p:cNvCxnSpPr>
            <p:nvPr/>
          </p:nvCxnSpPr>
          <p:spPr bwMode="auto">
            <a:xfrm>
              <a:off x="3825875" y="5529263"/>
              <a:ext cx="76200" cy="539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57" name="Straight Connector 11"/>
            <p:cNvCxnSpPr>
              <a:cxnSpLocks noChangeShapeType="1"/>
            </p:cNvCxnSpPr>
            <p:nvPr/>
          </p:nvCxnSpPr>
          <p:spPr bwMode="auto">
            <a:xfrm flipH="1">
              <a:off x="3781425" y="5575300"/>
              <a:ext cx="127000" cy="920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58" name="Straight Connector 12"/>
            <p:cNvCxnSpPr>
              <a:cxnSpLocks noChangeShapeType="1"/>
            </p:cNvCxnSpPr>
            <p:nvPr/>
          </p:nvCxnSpPr>
          <p:spPr bwMode="auto">
            <a:xfrm>
              <a:off x="3787775" y="5654675"/>
              <a:ext cx="1143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59" name="Straight Connector 13"/>
            <p:cNvCxnSpPr>
              <a:cxnSpLocks noChangeShapeType="1"/>
            </p:cNvCxnSpPr>
            <p:nvPr/>
          </p:nvCxnSpPr>
          <p:spPr bwMode="auto">
            <a:xfrm flipH="1">
              <a:off x="3781425" y="5730875"/>
              <a:ext cx="1270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0" name="Straight Connector 14"/>
            <p:cNvCxnSpPr>
              <a:cxnSpLocks noChangeShapeType="1"/>
            </p:cNvCxnSpPr>
            <p:nvPr/>
          </p:nvCxnSpPr>
          <p:spPr bwMode="auto">
            <a:xfrm>
              <a:off x="3787775" y="5807075"/>
              <a:ext cx="114300" cy="8413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1" name="Straight Connector 15"/>
            <p:cNvCxnSpPr>
              <a:cxnSpLocks noChangeShapeType="1"/>
            </p:cNvCxnSpPr>
            <p:nvPr/>
          </p:nvCxnSpPr>
          <p:spPr bwMode="auto">
            <a:xfrm flipV="1">
              <a:off x="3825875" y="5876925"/>
              <a:ext cx="76200" cy="6667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0422" name="Straight Connector 17"/>
          <p:cNvCxnSpPr>
            <a:cxnSpLocks noChangeShapeType="1"/>
          </p:cNvCxnSpPr>
          <p:nvPr/>
        </p:nvCxnSpPr>
        <p:spPr bwMode="auto">
          <a:xfrm>
            <a:off x="865188" y="2897188"/>
            <a:ext cx="423862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23" name="Straight Connector 20"/>
          <p:cNvCxnSpPr>
            <a:cxnSpLocks noChangeShapeType="1"/>
          </p:cNvCxnSpPr>
          <p:nvPr/>
        </p:nvCxnSpPr>
        <p:spPr bwMode="auto">
          <a:xfrm flipH="1">
            <a:off x="866775" y="3362325"/>
            <a:ext cx="2794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1066800" y="3505200"/>
            <a:ext cx="6016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1k</a:t>
            </a:r>
            <a:r>
              <a:rPr lang="el-GR" sz="1800" kern="0" dirty="0">
                <a:solidFill>
                  <a:sysClr val="windowText" lastClr="000000"/>
                </a:solidFill>
              </a:rPr>
              <a:t>Ω</a:t>
            </a:r>
            <a:endParaRPr lang="en-US" sz="180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60425" name="Straight Arrow Connector 23"/>
          <p:cNvCxnSpPr>
            <a:cxnSpLocks noChangeShapeType="1"/>
          </p:cNvCxnSpPr>
          <p:nvPr/>
        </p:nvCxnSpPr>
        <p:spPr bwMode="auto">
          <a:xfrm>
            <a:off x="434975" y="2974975"/>
            <a:ext cx="250825" cy="0"/>
          </a:xfrm>
          <a:prstGeom prst="straightConnector1">
            <a:avLst/>
          </a:prstGeom>
          <a:noFill/>
          <a:ln w="222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34975" y="2667000"/>
            <a:ext cx="2365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1" kern="0" dirty="0" err="1">
                <a:solidFill>
                  <a:sysClr val="windowText" lastClr="000000"/>
                </a:solidFill>
              </a:rPr>
              <a:t>i</a:t>
            </a:r>
            <a:endParaRPr lang="en-US" sz="1800" i="1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60427" name="Straight Connector 33"/>
          <p:cNvCxnSpPr>
            <a:cxnSpLocks noChangeShapeType="1"/>
          </p:cNvCxnSpPr>
          <p:nvPr/>
        </p:nvCxnSpPr>
        <p:spPr bwMode="auto">
          <a:xfrm flipH="1">
            <a:off x="1752600" y="31242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28" name="Straight Connector 34"/>
          <p:cNvCxnSpPr>
            <a:cxnSpLocks noChangeShapeType="1"/>
          </p:cNvCxnSpPr>
          <p:nvPr/>
        </p:nvCxnSpPr>
        <p:spPr bwMode="auto">
          <a:xfrm flipH="1">
            <a:off x="1524000" y="28956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29" name="Straight Connector 35"/>
          <p:cNvCxnSpPr>
            <a:cxnSpLocks noChangeShapeType="1"/>
          </p:cNvCxnSpPr>
          <p:nvPr/>
        </p:nvCxnSpPr>
        <p:spPr bwMode="auto">
          <a:xfrm flipH="1">
            <a:off x="627063" y="3124200"/>
            <a:ext cx="212725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/>
          <p:nvPr/>
        </p:nvCxnSpPr>
        <p:spPr>
          <a:xfrm>
            <a:off x="1752600" y="28956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55663" y="28956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1690688" y="2514600"/>
            <a:ext cx="244475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-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+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1233488" y="2514600"/>
            <a:ext cx="244475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0435" name="Rectangle 5"/>
          <p:cNvSpPr>
            <a:spLocks noChangeArrowheads="1"/>
          </p:cNvSpPr>
          <p:nvPr/>
        </p:nvSpPr>
        <p:spPr bwMode="auto">
          <a:xfrm>
            <a:off x="228600" y="57912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series connection voltages are added for each constant current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09600" y="41910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56" idx="0"/>
          </p:cNvCxnSpPr>
          <p:nvPr/>
        </p:nvCxnSpPr>
        <p:spPr>
          <a:xfrm>
            <a:off x="609600" y="3124200"/>
            <a:ext cx="3175" cy="525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38" name="Straight Connector 46"/>
          <p:cNvCxnSpPr>
            <a:cxnSpLocks noChangeShapeType="1"/>
          </p:cNvCxnSpPr>
          <p:nvPr/>
        </p:nvCxnSpPr>
        <p:spPr bwMode="auto">
          <a:xfrm flipH="1">
            <a:off x="609600" y="4648200"/>
            <a:ext cx="14478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057400" y="3276600"/>
            <a:ext cx="609600" cy="12747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rgbClr val="000000"/>
                </a:solidFill>
              </a:rPr>
              <a:t>+</a:t>
            </a: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err="1" smtClean="0">
                <a:solidFill>
                  <a:srgbClr val="000000"/>
                </a:solidFill>
              </a:rPr>
              <a:t>v</a:t>
            </a:r>
            <a:r>
              <a:rPr lang="en-US" sz="1600" b="1" kern="0" baseline="-25000" dirty="0" err="1" smtClean="0">
                <a:solidFill>
                  <a:srgbClr val="000000"/>
                </a:solidFill>
              </a:rPr>
              <a:t>o</a:t>
            </a:r>
            <a:endParaRPr lang="en-US" sz="1600" b="1" kern="0" baseline="-25000" dirty="0" smtClean="0">
              <a:solidFill>
                <a:srgbClr val="000000"/>
              </a:solidFill>
            </a:endParaRP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_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346075" y="3649663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57200" y="3733800"/>
            <a:ext cx="609600" cy="5349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rgbClr val="000000"/>
                </a:solidFill>
              </a:rPr>
              <a:t>+</a:t>
            </a: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V</a:t>
            </a:r>
            <a:r>
              <a:rPr lang="en-US" sz="1600" b="1" kern="0" baseline="-25000" dirty="0" smtClean="0">
                <a:solidFill>
                  <a:srgbClr val="000000"/>
                </a:solidFill>
              </a:rPr>
              <a:t>in</a:t>
            </a:r>
          </a:p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-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grpSp>
        <p:nvGrpSpPr>
          <p:cNvPr id="60442" name="Group 67"/>
          <p:cNvGrpSpPr>
            <a:grpSpLocks/>
          </p:cNvGrpSpPr>
          <p:nvPr/>
        </p:nvGrpSpPr>
        <p:grpSpPr bwMode="auto">
          <a:xfrm>
            <a:off x="2743200" y="2667000"/>
            <a:ext cx="4510088" cy="2819400"/>
            <a:chOff x="2743200" y="2667000"/>
            <a:chExt cx="4510768" cy="2819400"/>
          </a:xfrm>
        </p:grpSpPr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7011043" y="3941763"/>
              <a:ext cx="242925" cy="2492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v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4877122" y="2667000"/>
              <a:ext cx="0" cy="198120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45" name="Straight Connector 42"/>
            <p:cNvCxnSpPr>
              <a:cxnSpLocks noChangeShapeType="1"/>
            </p:cNvCxnSpPr>
            <p:nvPr/>
          </p:nvCxnSpPr>
          <p:spPr bwMode="auto">
            <a:xfrm flipH="1">
              <a:off x="2743200" y="4191000"/>
              <a:ext cx="4190999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4419853" y="2667000"/>
              <a:ext cx="242925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err="1" smtClean="0">
                  <a:solidFill>
                    <a:srgbClr val="000000"/>
                  </a:solidFill>
                </a:rPr>
                <a:t>i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5791660" y="2743200"/>
              <a:ext cx="0" cy="2362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877122" y="4191000"/>
              <a:ext cx="0" cy="129540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 Box 5"/>
            <p:cNvSpPr txBox="1">
              <a:spLocks noChangeArrowheads="1"/>
            </p:cNvSpPr>
            <p:nvPr/>
          </p:nvSpPr>
          <p:spPr bwMode="auto">
            <a:xfrm>
              <a:off x="5944083" y="4191000"/>
              <a:ext cx="623982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err="1" smtClean="0">
                  <a:solidFill>
                    <a:srgbClr val="000000"/>
                  </a:solidFill>
                </a:rPr>
                <a:t>v</a:t>
              </a:r>
              <a:r>
                <a:rPr lang="en-US" sz="1600" kern="0" baseline="-25000" dirty="0" err="1" smtClean="0">
                  <a:solidFill>
                    <a:srgbClr val="000000"/>
                  </a:solidFill>
                </a:rPr>
                <a:t>in</a:t>
              </a:r>
              <a:endParaRPr lang="en-US" sz="1600" b="1" kern="0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4877122" y="3200400"/>
              <a:ext cx="1295595" cy="99060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51" name="Straight Connector 60"/>
            <p:cNvCxnSpPr>
              <a:cxnSpLocks noChangeShapeType="1"/>
            </p:cNvCxnSpPr>
            <p:nvPr/>
          </p:nvCxnSpPr>
          <p:spPr bwMode="auto">
            <a:xfrm flipH="1">
              <a:off x="5334000" y="3810000"/>
              <a:ext cx="914400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Straight Connector 62"/>
            <p:cNvCxnSpPr/>
            <p:nvPr/>
          </p:nvCxnSpPr>
          <p:spPr>
            <a:xfrm flipH="1">
              <a:off x="5791660" y="3200400"/>
              <a:ext cx="1295595" cy="990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5791660" y="4191000"/>
              <a:ext cx="0" cy="1295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39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ChangeArrowheads="1"/>
          </p:cNvSpPr>
          <p:nvPr/>
        </p:nvSpPr>
        <p:spPr bwMode="auto">
          <a:xfrm>
            <a:off x="304800" y="1066800"/>
            <a:ext cx="845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Problem 6</a:t>
            </a:r>
            <a:br>
              <a:rPr lang="en-US" sz="1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1800">
                <a:latin typeface="Comic Sans MS" pitchFamily="66" charset="0"/>
              </a:rPr>
              <a:t>Add the voltage source.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152400" y="0"/>
            <a:ext cx="8686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Comic Sans MS" pitchFamily="66" charset="0"/>
              </a:rPr>
              <a:t>Modeling a piecewise characteristic of a device</a:t>
            </a:r>
          </a:p>
        </p:txBody>
      </p:sp>
      <p:grpSp>
        <p:nvGrpSpPr>
          <p:cNvPr id="61444" name="Group 47"/>
          <p:cNvGrpSpPr>
            <a:grpSpLocks/>
          </p:cNvGrpSpPr>
          <p:nvPr/>
        </p:nvGrpSpPr>
        <p:grpSpPr bwMode="auto">
          <a:xfrm>
            <a:off x="346075" y="2514600"/>
            <a:ext cx="2701925" cy="2133600"/>
            <a:chOff x="346496" y="2514600"/>
            <a:chExt cx="2701504" cy="2133600"/>
          </a:xfrm>
        </p:grpSpPr>
        <p:grpSp>
          <p:nvGrpSpPr>
            <p:cNvPr id="61455" name="Group 62"/>
            <p:cNvGrpSpPr>
              <a:grpSpLocks/>
            </p:cNvGrpSpPr>
            <p:nvPr/>
          </p:nvGrpSpPr>
          <p:grpSpPr bwMode="auto">
            <a:xfrm>
              <a:off x="1289290" y="2743200"/>
              <a:ext cx="228600" cy="304800"/>
              <a:chOff x="4953000" y="4191000"/>
              <a:chExt cx="229394" cy="381794"/>
            </a:xfrm>
          </p:grpSpPr>
          <p:sp>
            <p:nvSpPr>
              <p:cNvPr id="104" name="Isosceles Triangle 103"/>
              <p:cNvSpPr/>
              <p:nvPr/>
            </p:nvSpPr>
            <p:spPr>
              <a:xfrm rot="5400000">
                <a:off x="4876816" y="4267218"/>
                <a:ext cx="381794" cy="229358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FFFFFF"/>
                  </a:solidFill>
                  <a:latin typeface="Arial"/>
                </a:endParaRPr>
              </a:p>
            </p:txBody>
          </p:sp>
          <p:cxnSp>
            <p:nvCxnSpPr>
              <p:cNvPr id="61489" name="Straight Connector 104"/>
              <p:cNvCxnSpPr>
                <a:cxnSpLocks noChangeShapeType="1"/>
              </p:cNvCxnSpPr>
              <p:nvPr/>
            </p:nvCxnSpPr>
            <p:spPr bwMode="auto">
              <a:xfrm rot="5400000">
                <a:off x="4990701" y="4381100"/>
                <a:ext cx="381794" cy="1593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61456" name="Group 7"/>
            <p:cNvGrpSpPr>
              <a:grpSpLocks/>
            </p:cNvGrpSpPr>
            <p:nvPr/>
          </p:nvGrpSpPr>
          <p:grpSpPr bwMode="auto">
            <a:xfrm rot="5400000">
              <a:off x="1354914" y="3066768"/>
              <a:ext cx="127000" cy="628649"/>
              <a:chOff x="3781425" y="5421314"/>
              <a:chExt cx="127000" cy="628649"/>
            </a:xfrm>
          </p:grpSpPr>
          <p:cxnSp>
            <p:nvCxnSpPr>
              <p:cNvPr id="61480" name="Straight Connector 95"/>
              <p:cNvCxnSpPr>
                <a:cxnSpLocks noChangeShapeType="1"/>
              </p:cNvCxnSpPr>
              <p:nvPr/>
            </p:nvCxnSpPr>
            <p:spPr bwMode="auto">
              <a:xfrm>
                <a:off x="3825875" y="5421313"/>
                <a:ext cx="0" cy="11430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1" name="Straight Connector 96"/>
              <p:cNvCxnSpPr>
                <a:cxnSpLocks noChangeShapeType="1"/>
              </p:cNvCxnSpPr>
              <p:nvPr/>
            </p:nvCxnSpPr>
            <p:spPr bwMode="auto">
              <a:xfrm>
                <a:off x="3825875" y="5935663"/>
                <a:ext cx="0" cy="11430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2" name="Straight Connector 97"/>
              <p:cNvCxnSpPr>
                <a:cxnSpLocks noChangeShapeType="1"/>
              </p:cNvCxnSpPr>
              <p:nvPr/>
            </p:nvCxnSpPr>
            <p:spPr bwMode="auto">
              <a:xfrm>
                <a:off x="3825875" y="5529263"/>
                <a:ext cx="76200" cy="53975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3" name="Straight Connector 98"/>
              <p:cNvCxnSpPr>
                <a:cxnSpLocks noChangeShapeType="1"/>
              </p:cNvCxnSpPr>
              <p:nvPr/>
            </p:nvCxnSpPr>
            <p:spPr bwMode="auto">
              <a:xfrm flipH="1">
                <a:off x="3781425" y="5575300"/>
                <a:ext cx="127000" cy="92075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4" name="Straight Connector 99"/>
              <p:cNvCxnSpPr>
                <a:cxnSpLocks noChangeShapeType="1"/>
              </p:cNvCxnSpPr>
              <p:nvPr/>
            </p:nvCxnSpPr>
            <p:spPr bwMode="auto">
              <a:xfrm>
                <a:off x="3787775" y="5654675"/>
                <a:ext cx="114300" cy="84138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5" name="Straight Connector 100"/>
              <p:cNvCxnSpPr>
                <a:cxnSpLocks noChangeShapeType="1"/>
              </p:cNvCxnSpPr>
              <p:nvPr/>
            </p:nvCxnSpPr>
            <p:spPr bwMode="auto">
              <a:xfrm flipH="1">
                <a:off x="3781425" y="5730875"/>
                <a:ext cx="127000" cy="84138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6" name="Straight Connector 101"/>
              <p:cNvCxnSpPr>
                <a:cxnSpLocks noChangeShapeType="1"/>
              </p:cNvCxnSpPr>
              <p:nvPr/>
            </p:nvCxnSpPr>
            <p:spPr bwMode="auto">
              <a:xfrm>
                <a:off x="3787775" y="5807075"/>
                <a:ext cx="114300" cy="84138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487" name="Straight Connector 102"/>
              <p:cNvCxnSpPr>
                <a:cxnSpLocks noChangeShapeType="1"/>
              </p:cNvCxnSpPr>
              <p:nvPr/>
            </p:nvCxnSpPr>
            <p:spPr bwMode="auto">
              <a:xfrm flipV="1">
                <a:off x="3825875" y="5876925"/>
                <a:ext cx="76200" cy="66675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61457" name="Straight Connector 58"/>
            <p:cNvCxnSpPr>
              <a:cxnSpLocks noChangeShapeType="1"/>
            </p:cNvCxnSpPr>
            <p:nvPr/>
          </p:nvCxnSpPr>
          <p:spPr bwMode="auto">
            <a:xfrm>
              <a:off x="865005" y="2896820"/>
              <a:ext cx="424285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58" name="Straight Connector 61"/>
            <p:cNvCxnSpPr>
              <a:cxnSpLocks noChangeShapeType="1"/>
            </p:cNvCxnSpPr>
            <p:nvPr/>
          </p:nvCxnSpPr>
          <p:spPr bwMode="auto">
            <a:xfrm flipH="1">
              <a:off x="866835" y="3362760"/>
              <a:ext cx="278708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TextBox 66"/>
            <p:cNvSpPr txBox="1"/>
            <p:nvPr/>
          </p:nvSpPr>
          <p:spPr>
            <a:xfrm>
              <a:off x="1067109" y="3505200"/>
              <a:ext cx="601569" cy="369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</a:rPr>
                <a:t>1k</a:t>
              </a:r>
              <a:r>
                <a:rPr lang="el-GR" sz="1800" kern="0" dirty="0">
                  <a:solidFill>
                    <a:sysClr val="windowText" lastClr="000000"/>
                  </a:solidFill>
                </a:rPr>
                <a:t>Ω</a:t>
              </a:r>
              <a:endParaRPr lang="en-US" sz="18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1460" name="Straight Arrow Connector 67"/>
            <p:cNvCxnSpPr>
              <a:cxnSpLocks noChangeShapeType="1"/>
            </p:cNvCxnSpPr>
            <p:nvPr/>
          </p:nvCxnSpPr>
          <p:spPr bwMode="auto">
            <a:xfrm>
              <a:off x="435253" y="2974240"/>
              <a:ext cx="250547" cy="0"/>
            </a:xfrm>
            <a:prstGeom prst="straightConnector1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TextBox 68"/>
            <p:cNvSpPr txBox="1"/>
            <p:nvPr/>
          </p:nvSpPr>
          <p:spPr>
            <a:xfrm>
              <a:off x="435382" y="2667000"/>
              <a:ext cx="236501" cy="369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1" kern="0" dirty="0" err="1">
                  <a:solidFill>
                    <a:sysClr val="windowText" lastClr="000000"/>
                  </a:solidFill>
                </a:rPr>
                <a:t>i</a:t>
              </a:r>
              <a:endParaRPr lang="en-US" sz="1800" i="1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1462" name="Straight Connector 69"/>
            <p:cNvCxnSpPr>
              <a:cxnSpLocks noChangeShapeType="1"/>
            </p:cNvCxnSpPr>
            <p:nvPr/>
          </p:nvCxnSpPr>
          <p:spPr bwMode="auto">
            <a:xfrm flipH="1">
              <a:off x="1744981" y="3124200"/>
              <a:ext cx="609599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3" name="Straight Connector 70"/>
            <p:cNvCxnSpPr>
              <a:cxnSpLocks noChangeShapeType="1"/>
            </p:cNvCxnSpPr>
            <p:nvPr/>
          </p:nvCxnSpPr>
          <p:spPr bwMode="auto">
            <a:xfrm flipH="1">
              <a:off x="1520191" y="2895600"/>
              <a:ext cx="228599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4" name="Straight Connector 71"/>
            <p:cNvCxnSpPr>
              <a:cxnSpLocks noChangeShapeType="1"/>
            </p:cNvCxnSpPr>
            <p:nvPr/>
          </p:nvCxnSpPr>
          <p:spPr bwMode="auto">
            <a:xfrm flipH="1">
              <a:off x="626852" y="3124200"/>
              <a:ext cx="212143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Straight Connector 72"/>
            <p:cNvCxnSpPr/>
            <p:nvPr/>
          </p:nvCxnSpPr>
          <p:spPr>
            <a:xfrm>
              <a:off x="1744866" y="2895600"/>
              <a:ext cx="0" cy="4762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856005" y="289560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 Box 5"/>
            <p:cNvSpPr txBox="1">
              <a:spLocks noChangeArrowheads="1"/>
            </p:cNvSpPr>
            <p:nvPr/>
          </p:nvSpPr>
          <p:spPr bwMode="auto">
            <a:xfrm>
              <a:off x="1690899" y="2514600"/>
              <a:ext cx="244437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-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76" name="Text Box 5"/>
            <p:cNvSpPr txBox="1">
              <a:spLocks noChangeArrowheads="1"/>
            </p:cNvSpPr>
            <p:nvPr/>
          </p:nvSpPr>
          <p:spPr bwMode="auto">
            <a:xfrm>
              <a:off x="762356" y="2514600"/>
              <a:ext cx="242850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+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1233771" y="2514600"/>
              <a:ext cx="244437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v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09980" y="419100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endCxn id="82" idx="0"/>
            </p:cNvCxnSpPr>
            <p:nvPr/>
          </p:nvCxnSpPr>
          <p:spPr>
            <a:xfrm>
              <a:off x="609980" y="3124200"/>
              <a:ext cx="3175" cy="5254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472" name="Straight Connector 79"/>
            <p:cNvCxnSpPr>
              <a:cxnSpLocks noChangeShapeType="1"/>
            </p:cNvCxnSpPr>
            <p:nvPr/>
          </p:nvCxnSpPr>
          <p:spPr bwMode="auto">
            <a:xfrm flipH="1">
              <a:off x="609602" y="4648200"/>
              <a:ext cx="1828798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Text Box 5"/>
            <p:cNvSpPr txBox="1">
              <a:spLocks noChangeArrowheads="1"/>
            </p:cNvSpPr>
            <p:nvPr/>
          </p:nvSpPr>
          <p:spPr bwMode="auto">
            <a:xfrm>
              <a:off x="2438495" y="3276600"/>
              <a:ext cx="609505" cy="127476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srgbClr val="000000"/>
                  </a:solidFill>
                </a:rPr>
                <a:t>+</a:t>
              </a: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err="1" smtClean="0">
                  <a:solidFill>
                    <a:srgbClr val="000000"/>
                  </a:solidFill>
                </a:rPr>
                <a:t>v</a:t>
              </a:r>
              <a:r>
                <a:rPr lang="en-US" sz="1600" b="1" kern="0" baseline="-25000" dirty="0" err="1" smtClean="0">
                  <a:solidFill>
                    <a:srgbClr val="000000"/>
                  </a:solidFill>
                </a:rPr>
                <a:t>o</a:t>
              </a:r>
              <a:endParaRPr lang="en-US" sz="1600" b="1" kern="0" baseline="-2500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</a:rPr>
                <a:t>_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346496" y="3649663"/>
              <a:ext cx="533317" cy="533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Text Box 5"/>
            <p:cNvSpPr txBox="1">
              <a:spLocks noChangeArrowheads="1"/>
            </p:cNvSpPr>
            <p:nvPr/>
          </p:nvSpPr>
          <p:spPr bwMode="auto">
            <a:xfrm>
              <a:off x="457604" y="3733800"/>
              <a:ext cx="609505" cy="53498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srgbClr val="000000"/>
                  </a:solidFill>
                </a:rPr>
                <a:t>+</a:t>
              </a: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</a:rPr>
                <a:t>V</a:t>
              </a:r>
              <a:r>
                <a:rPr lang="en-US" sz="1600" b="1" kern="0" baseline="-25000" dirty="0" smtClean="0">
                  <a:solidFill>
                    <a:srgbClr val="000000"/>
                  </a:solidFill>
                </a:rPr>
                <a:t>in</a:t>
              </a: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</a:rPr>
                <a:t>-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grpSp>
          <p:nvGrpSpPr>
            <p:cNvPr id="5" name="Group 7"/>
            <p:cNvGrpSpPr/>
            <p:nvPr/>
          </p:nvGrpSpPr>
          <p:grpSpPr>
            <a:xfrm rot="5400000">
              <a:off x="1984375" y="3559175"/>
              <a:ext cx="127000" cy="628650"/>
              <a:chOff x="3781425" y="5421313"/>
              <a:chExt cx="127000" cy="628650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cxnSp>
            <p:nvCxnSpPr>
              <p:cNvPr id="88" name="Straight Connector 87"/>
              <p:cNvCxnSpPr/>
              <p:nvPr/>
            </p:nvCxnSpPr>
            <p:spPr>
              <a:xfrm>
                <a:off x="3825875" y="5421313"/>
                <a:ext cx="0" cy="114300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825875" y="5935663"/>
                <a:ext cx="0" cy="114300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825875" y="5529263"/>
                <a:ext cx="76200" cy="53975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3781425" y="5575300"/>
                <a:ext cx="127000" cy="92075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787775" y="5654675"/>
                <a:ext cx="114300" cy="8413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>
              <a:xfrm flipH="1">
                <a:off x="3781425" y="5730875"/>
                <a:ext cx="127000" cy="8413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3787775" y="5807075"/>
                <a:ext cx="114300" cy="8413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>
              <a:xfrm flipV="1">
                <a:off x="3825875" y="5876925"/>
                <a:ext cx="76200" cy="66675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</p:grpSp>
        <p:sp>
          <p:nvSpPr>
            <p:cNvPr id="85" name="TextBox 84"/>
            <p:cNvSpPr txBox="1"/>
            <p:nvPr/>
          </p:nvSpPr>
          <p:spPr>
            <a:xfrm>
              <a:off x="1455986" y="3821113"/>
              <a:ext cx="601568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</a:rPr>
                <a:t>2k</a:t>
              </a:r>
              <a:r>
                <a:rPr lang="el-GR" sz="1800" kern="0" dirty="0">
                  <a:solidFill>
                    <a:sysClr val="windowText" lastClr="000000"/>
                  </a:solidFill>
                </a:rPr>
                <a:t>Ω</a:t>
              </a:r>
              <a:endParaRPr lang="en-US" sz="18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2027397" y="4183063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027397" y="312420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Straight Connector 105"/>
          <p:cNvCxnSpPr/>
          <p:nvPr/>
        </p:nvCxnSpPr>
        <p:spPr>
          <a:xfrm flipV="1">
            <a:off x="3505200" y="3429000"/>
            <a:ext cx="3352800" cy="12954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228600" y="53340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parallel connection currents are added for each constant voltage</a:t>
            </a:r>
          </a:p>
        </p:txBody>
      </p:sp>
      <p:sp>
        <p:nvSpPr>
          <p:cNvPr id="109" name="Text Box 5"/>
          <p:cNvSpPr txBox="1">
            <a:spLocks noChangeArrowheads="1"/>
          </p:cNvSpPr>
          <p:nvPr/>
        </p:nvSpPr>
        <p:spPr bwMode="auto">
          <a:xfrm>
            <a:off x="7010400" y="3941763"/>
            <a:ext cx="242888" cy="2492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876800" y="2667000"/>
            <a:ext cx="0" cy="1981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49" name="Straight Connector 110"/>
          <p:cNvCxnSpPr>
            <a:cxnSpLocks noChangeShapeType="1"/>
          </p:cNvCxnSpPr>
          <p:nvPr/>
        </p:nvCxnSpPr>
        <p:spPr bwMode="auto">
          <a:xfrm flipH="1">
            <a:off x="2743200" y="4191000"/>
            <a:ext cx="41910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" name="Text Box 5"/>
          <p:cNvSpPr txBox="1">
            <a:spLocks noChangeArrowheads="1"/>
          </p:cNvSpPr>
          <p:nvPr/>
        </p:nvSpPr>
        <p:spPr bwMode="auto">
          <a:xfrm>
            <a:off x="4419600" y="26670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i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115" name="Text Box 5"/>
          <p:cNvSpPr txBox="1">
            <a:spLocks noChangeArrowheads="1"/>
          </p:cNvSpPr>
          <p:nvPr/>
        </p:nvSpPr>
        <p:spPr bwMode="auto">
          <a:xfrm>
            <a:off x="5943600" y="4191000"/>
            <a:ext cx="623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v</a:t>
            </a:r>
            <a:r>
              <a:rPr lang="en-US" sz="1600" kern="0" baseline="-25000" dirty="0" err="1" smtClean="0">
                <a:solidFill>
                  <a:srgbClr val="000000"/>
                </a:solidFill>
              </a:rPr>
              <a:t>in</a:t>
            </a:r>
            <a:endParaRPr lang="en-US" sz="1600" b="1" kern="0" baseline="-25000" dirty="0">
              <a:solidFill>
                <a:srgbClr val="000000"/>
              </a:solidFill>
            </a:endParaRPr>
          </a:p>
        </p:txBody>
      </p:sp>
      <p:cxnSp>
        <p:nvCxnSpPr>
          <p:cNvPr id="61452" name="Straight Connector 116"/>
          <p:cNvCxnSpPr>
            <a:cxnSpLocks noChangeShapeType="1"/>
          </p:cNvCxnSpPr>
          <p:nvPr/>
        </p:nvCxnSpPr>
        <p:spPr bwMode="auto">
          <a:xfrm>
            <a:off x="5791200" y="3810000"/>
            <a:ext cx="7938" cy="38100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8" name="Straight Connector 117"/>
          <p:cNvCxnSpPr/>
          <p:nvPr/>
        </p:nvCxnSpPr>
        <p:spPr>
          <a:xfrm flipH="1">
            <a:off x="5791200" y="3200400"/>
            <a:ext cx="12954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791200" y="4191000"/>
            <a:ext cx="0" cy="1295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9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ChangeArrowheads="1"/>
          </p:cNvSpPr>
          <p:nvPr/>
        </p:nvSpPr>
        <p:spPr bwMode="auto">
          <a:xfrm>
            <a:off x="304800" y="1066800"/>
            <a:ext cx="845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Problem 6</a:t>
            </a:r>
            <a:br>
              <a:rPr lang="en-US" sz="1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1800">
                <a:latin typeface="Comic Sans MS" pitchFamily="66" charset="0"/>
              </a:rPr>
              <a:t>Add the voltage source.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152400" y="0"/>
            <a:ext cx="8686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Comic Sans MS" pitchFamily="66" charset="0"/>
              </a:rPr>
              <a:t>Modeling a piecewise characteristic of a device</a:t>
            </a:r>
          </a:p>
        </p:txBody>
      </p:sp>
      <p:grpSp>
        <p:nvGrpSpPr>
          <p:cNvPr id="62468" name="Group 47"/>
          <p:cNvGrpSpPr>
            <a:grpSpLocks/>
          </p:cNvGrpSpPr>
          <p:nvPr/>
        </p:nvGrpSpPr>
        <p:grpSpPr bwMode="auto">
          <a:xfrm>
            <a:off x="346075" y="2514600"/>
            <a:ext cx="2701925" cy="2133600"/>
            <a:chOff x="346496" y="2514600"/>
            <a:chExt cx="2701504" cy="2133600"/>
          </a:xfrm>
        </p:grpSpPr>
        <p:grpSp>
          <p:nvGrpSpPr>
            <p:cNvPr id="62481" name="Group 62"/>
            <p:cNvGrpSpPr>
              <a:grpSpLocks/>
            </p:cNvGrpSpPr>
            <p:nvPr/>
          </p:nvGrpSpPr>
          <p:grpSpPr bwMode="auto">
            <a:xfrm>
              <a:off x="1289290" y="2743200"/>
              <a:ext cx="228600" cy="304800"/>
              <a:chOff x="4953000" y="4191000"/>
              <a:chExt cx="229394" cy="381794"/>
            </a:xfrm>
          </p:grpSpPr>
          <p:sp>
            <p:nvSpPr>
              <p:cNvPr id="104" name="Isosceles Triangle 103"/>
              <p:cNvSpPr/>
              <p:nvPr/>
            </p:nvSpPr>
            <p:spPr>
              <a:xfrm rot="5400000">
                <a:off x="4876816" y="4267218"/>
                <a:ext cx="381794" cy="229358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FFFFFF"/>
                  </a:solidFill>
                  <a:latin typeface="Arial"/>
                </a:endParaRPr>
              </a:p>
            </p:txBody>
          </p:sp>
          <p:cxnSp>
            <p:nvCxnSpPr>
              <p:cNvPr id="62515" name="Straight Connector 104"/>
              <p:cNvCxnSpPr>
                <a:cxnSpLocks noChangeShapeType="1"/>
              </p:cNvCxnSpPr>
              <p:nvPr/>
            </p:nvCxnSpPr>
            <p:spPr bwMode="auto">
              <a:xfrm rot="5400000">
                <a:off x="4990701" y="4381100"/>
                <a:ext cx="381794" cy="1593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62482" name="Group 7"/>
            <p:cNvGrpSpPr>
              <a:grpSpLocks/>
            </p:cNvGrpSpPr>
            <p:nvPr/>
          </p:nvGrpSpPr>
          <p:grpSpPr bwMode="auto">
            <a:xfrm rot="5400000">
              <a:off x="1354914" y="3066768"/>
              <a:ext cx="127000" cy="628649"/>
              <a:chOff x="3781425" y="5421314"/>
              <a:chExt cx="127000" cy="628649"/>
            </a:xfrm>
          </p:grpSpPr>
          <p:cxnSp>
            <p:nvCxnSpPr>
              <p:cNvPr id="62506" name="Straight Connector 95"/>
              <p:cNvCxnSpPr>
                <a:cxnSpLocks noChangeShapeType="1"/>
              </p:cNvCxnSpPr>
              <p:nvPr/>
            </p:nvCxnSpPr>
            <p:spPr bwMode="auto">
              <a:xfrm>
                <a:off x="3825875" y="5421313"/>
                <a:ext cx="0" cy="11430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07" name="Straight Connector 96"/>
              <p:cNvCxnSpPr>
                <a:cxnSpLocks noChangeShapeType="1"/>
              </p:cNvCxnSpPr>
              <p:nvPr/>
            </p:nvCxnSpPr>
            <p:spPr bwMode="auto">
              <a:xfrm>
                <a:off x="3825875" y="5935663"/>
                <a:ext cx="0" cy="11430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08" name="Straight Connector 97"/>
              <p:cNvCxnSpPr>
                <a:cxnSpLocks noChangeShapeType="1"/>
              </p:cNvCxnSpPr>
              <p:nvPr/>
            </p:nvCxnSpPr>
            <p:spPr bwMode="auto">
              <a:xfrm>
                <a:off x="3825875" y="5529263"/>
                <a:ext cx="76200" cy="53975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09" name="Straight Connector 98"/>
              <p:cNvCxnSpPr>
                <a:cxnSpLocks noChangeShapeType="1"/>
              </p:cNvCxnSpPr>
              <p:nvPr/>
            </p:nvCxnSpPr>
            <p:spPr bwMode="auto">
              <a:xfrm flipH="1">
                <a:off x="3781425" y="5575300"/>
                <a:ext cx="127000" cy="92075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10" name="Straight Connector 99"/>
              <p:cNvCxnSpPr>
                <a:cxnSpLocks noChangeShapeType="1"/>
              </p:cNvCxnSpPr>
              <p:nvPr/>
            </p:nvCxnSpPr>
            <p:spPr bwMode="auto">
              <a:xfrm>
                <a:off x="3787775" y="5654675"/>
                <a:ext cx="114300" cy="84138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11" name="Straight Connector 100"/>
              <p:cNvCxnSpPr>
                <a:cxnSpLocks noChangeShapeType="1"/>
              </p:cNvCxnSpPr>
              <p:nvPr/>
            </p:nvCxnSpPr>
            <p:spPr bwMode="auto">
              <a:xfrm flipH="1">
                <a:off x="3781425" y="5730875"/>
                <a:ext cx="127000" cy="84138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12" name="Straight Connector 101"/>
              <p:cNvCxnSpPr>
                <a:cxnSpLocks noChangeShapeType="1"/>
              </p:cNvCxnSpPr>
              <p:nvPr/>
            </p:nvCxnSpPr>
            <p:spPr bwMode="auto">
              <a:xfrm>
                <a:off x="3787775" y="5807075"/>
                <a:ext cx="114300" cy="84138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513" name="Straight Connector 102"/>
              <p:cNvCxnSpPr>
                <a:cxnSpLocks noChangeShapeType="1"/>
              </p:cNvCxnSpPr>
              <p:nvPr/>
            </p:nvCxnSpPr>
            <p:spPr bwMode="auto">
              <a:xfrm flipV="1">
                <a:off x="3825875" y="5876925"/>
                <a:ext cx="76200" cy="66675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62483" name="Straight Connector 58"/>
            <p:cNvCxnSpPr>
              <a:cxnSpLocks noChangeShapeType="1"/>
            </p:cNvCxnSpPr>
            <p:nvPr/>
          </p:nvCxnSpPr>
          <p:spPr bwMode="auto">
            <a:xfrm>
              <a:off x="865005" y="2896820"/>
              <a:ext cx="424285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84" name="Straight Connector 61"/>
            <p:cNvCxnSpPr>
              <a:cxnSpLocks noChangeShapeType="1"/>
            </p:cNvCxnSpPr>
            <p:nvPr/>
          </p:nvCxnSpPr>
          <p:spPr bwMode="auto">
            <a:xfrm flipH="1">
              <a:off x="866835" y="3362760"/>
              <a:ext cx="278708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TextBox 66"/>
            <p:cNvSpPr txBox="1"/>
            <p:nvPr/>
          </p:nvSpPr>
          <p:spPr>
            <a:xfrm>
              <a:off x="1067109" y="3505200"/>
              <a:ext cx="601569" cy="369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</a:rPr>
                <a:t>1k</a:t>
              </a:r>
              <a:r>
                <a:rPr lang="el-GR" sz="1800" kern="0" dirty="0">
                  <a:solidFill>
                    <a:sysClr val="windowText" lastClr="000000"/>
                  </a:solidFill>
                </a:rPr>
                <a:t>Ω</a:t>
              </a:r>
              <a:endParaRPr lang="en-US" sz="18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2486" name="Straight Arrow Connector 67"/>
            <p:cNvCxnSpPr>
              <a:cxnSpLocks noChangeShapeType="1"/>
            </p:cNvCxnSpPr>
            <p:nvPr/>
          </p:nvCxnSpPr>
          <p:spPr bwMode="auto">
            <a:xfrm>
              <a:off x="435253" y="2974240"/>
              <a:ext cx="250547" cy="0"/>
            </a:xfrm>
            <a:prstGeom prst="straightConnector1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TextBox 68"/>
            <p:cNvSpPr txBox="1"/>
            <p:nvPr/>
          </p:nvSpPr>
          <p:spPr>
            <a:xfrm>
              <a:off x="435382" y="2667000"/>
              <a:ext cx="236501" cy="369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1" kern="0" dirty="0" err="1">
                  <a:solidFill>
                    <a:sysClr val="windowText" lastClr="000000"/>
                  </a:solidFill>
                </a:rPr>
                <a:t>i</a:t>
              </a:r>
              <a:endParaRPr lang="en-US" sz="1800" i="1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2488" name="Straight Connector 69"/>
            <p:cNvCxnSpPr>
              <a:cxnSpLocks noChangeShapeType="1"/>
            </p:cNvCxnSpPr>
            <p:nvPr/>
          </p:nvCxnSpPr>
          <p:spPr bwMode="auto">
            <a:xfrm flipH="1">
              <a:off x="1744981" y="3124200"/>
              <a:ext cx="609599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89" name="Straight Connector 70"/>
            <p:cNvCxnSpPr>
              <a:cxnSpLocks noChangeShapeType="1"/>
            </p:cNvCxnSpPr>
            <p:nvPr/>
          </p:nvCxnSpPr>
          <p:spPr bwMode="auto">
            <a:xfrm flipH="1">
              <a:off x="1520191" y="2895600"/>
              <a:ext cx="228599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0" name="Straight Connector 71"/>
            <p:cNvCxnSpPr>
              <a:cxnSpLocks noChangeShapeType="1"/>
            </p:cNvCxnSpPr>
            <p:nvPr/>
          </p:nvCxnSpPr>
          <p:spPr bwMode="auto">
            <a:xfrm flipH="1">
              <a:off x="626852" y="3124200"/>
              <a:ext cx="212143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Straight Connector 72"/>
            <p:cNvCxnSpPr/>
            <p:nvPr/>
          </p:nvCxnSpPr>
          <p:spPr>
            <a:xfrm>
              <a:off x="1744866" y="2895600"/>
              <a:ext cx="0" cy="4762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856005" y="289560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 Box 5"/>
            <p:cNvSpPr txBox="1">
              <a:spLocks noChangeArrowheads="1"/>
            </p:cNvSpPr>
            <p:nvPr/>
          </p:nvSpPr>
          <p:spPr bwMode="auto">
            <a:xfrm>
              <a:off x="1690899" y="2514600"/>
              <a:ext cx="244437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-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76" name="Text Box 5"/>
            <p:cNvSpPr txBox="1">
              <a:spLocks noChangeArrowheads="1"/>
            </p:cNvSpPr>
            <p:nvPr/>
          </p:nvSpPr>
          <p:spPr bwMode="auto">
            <a:xfrm>
              <a:off x="762356" y="2514600"/>
              <a:ext cx="242850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+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1233771" y="2514600"/>
              <a:ext cx="244437" cy="249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srgbClr val="000000"/>
                  </a:solidFill>
                </a:rPr>
                <a:t>v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09980" y="419100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endCxn id="82" idx="0"/>
            </p:cNvCxnSpPr>
            <p:nvPr/>
          </p:nvCxnSpPr>
          <p:spPr>
            <a:xfrm>
              <a:off x="609980" y="3124200"/>
              <a:ext cx="3175" cy="5254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98" name="Straight Connector 79"/>
            <p:cNvCxnSpPr>
              <a:cxnSpLocks noChangeShapeType="1"/>
            </p:cNvCxnSpPr>
            <p:nvPr/>
          </p:nvCxnSpPr>
          <p:spPr bwMode="auto">
            <a:xfrm flipH="1">
              <a:off x="609602" y="4648200"/>
              <a:ext cx="1828798" cy="0"/>
            </a:xfrm>
            <a:prstGeom prst="line">
              <a:avLst/>
            </a:prstGeom>
            <a:noFill/>
            <a:ln w="222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Text Box 5"/>
            <p:cNvSpPr txBox="1">
              <a:spLocks noChangeArrowheads="1"/>
            </p:cNvSpPr>
            <p:nvPr/>
          </p:nvSpPr>
          <p:spPr bwMode="auto">
            <a:xfrm>
              <a:off x="2438495" y="3276600"/>
              <a:ext cx="609505" cy="127476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srgbClr val="000000"/>
                  </a:solidFill>
                </a:rPr>
                <a:t>+</a:t>
              </a: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err="1" smtClean="0">
                  <a:solidFill>
                    <a:srgbClr val="000000"/>
                  </a:solidFill>
                </a:rPr>
                <a:t>v</a:t>
              </a:r>
              <a:r>
                <a:rPr lang="en-US" sz="1600" b="1" kern="0" baseline="-25000" dirty="0" err="1" smtClean="0">
                  <a:solidFill>
                    <a:srgbClr val="000000"/>
                  </a:solidFill>
                </a:rPr>
                <a:t>o</a:t>
              </a:r>
              <a:endParaRPr lang="en-US" sz="1600" b="1" kern="0" baseline="-2500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</a:rPr>
                <a:t>_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346496" y="3649663"/>
              <a:ext cx="533317" cy="533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Text Box 5"/>
            <p:cNvSpPr txBox="1">
              <a:spLocks noChangeArrowheads="1"/>
            </p:cNvSpPr>
            <p:nvPr/>
          </p:nvSpPr>
          <p:spPr bwMode="auto">
            <a:xfrm>
              <a:off x="457604" y="3733800"/>
              <a:ext cx="609505" cy="53498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srgbClr val="000000"/>
                  </a:solidFill>
                </a:rPr>
                <a:t>+</a:t>
              </a: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</a:rPr>
                <a:t>V</a:t>
              </a:r>
              <a:r>
                <a:rPr lang="en-US" sz="1600" b="1" kern="0" baseline="-25000" dirty="0" smtClean="0">
                  <a:solidFill>
                    <a:srgbClr val="000000"/>
                  </a:solidFill>
                </a:rPr>
                <a:t>in</a:t>
              </a:r>
            </a:p>
            <a:p>
              <a:pPr eaLnBrk="1" fontAlgn="auto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</a:rPr>
                <a:t>-</a:t>
              </a:r>
              <a:endParaRPr lang="en-US" sz="1600" b="1" kern="0" dirty="0">
                <a:solidFill>
                  <a:srgbClr val="000000"/>
                </a:solidFill>
              </a:endParaRPr>
            </a:p>
          </p:txBody>
        </p:sp>
        <p:grpSp>
          <p:nvGrpSpPr>
            <p:cNvPr id="5" name="Group 7"/>
            <p:cNvGrpSpPr/>
            <p:nvPr/>
          </p:nvGrpSpPr>
          <p:grpSpPr>
            <a:xfrm rot="5400000">
              <a:off x="1984375" y="3559175"/>
              <a:ext cx="127000" cy="628650"/>
              <a:chOff x="3781425" y="5421313"/>
              <a:chExt cx="127000" cy="628650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cxnSp>
            <p:nvCxnSpPr>
              <p:cNvPr id="88" name="Straight Connector 87"/>
              <p:cNvCxnSpPr/>
              <p:nvPr/>
            </p:nvCxnSpPr>
            <p:spPr>
              <a:xfrm>
                <a:off x="3825875" y="5421313"/>
                <a:ext cx="0" cy="114300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825875" y="5935663"/>
                <a:ext cx="0" cy="114300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825875" y="5529263"/>
                <a:ext cx="76200" cy="53975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3781425" y="5575300"/>
                <a:ext cx="127000" cy="92075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787775" y="5654675"/>
                <a:ext cx="114300" cy="8413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>
              <a:xfrm flipH="1">
                <a:off x="3781425" y="5730875"/>
                <a:ext cx="127000" cy="8413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3787775" y="5807075"/>
                <a:ext cx="114300" cy="8413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>
              <a:xfrm flipV="1">
                <a:off x="3825875" y="5876925"/>
                <a:ext cx="76200" cy="66675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tailEnd type="none"/>
              </a:ln>
              <a:effectLst/>
            </p:spPr>
          </p:cxnSp>
        </p:grpSp>
        <p:sp>
          <p:nvSpPr>
            <p:cNvPr id="85" name="TextBox 84"/>
            <p:cNvSpPr txBox="1"/>
            <p:nvPr/>
          </p:nvSpPr>
          <p:spPr>
            <a:xfrm>
              <a:off x="1455986" y="3821113"/>
              <a:ext cx="601568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</a:rPr>
                <a:t>2k</a:t>
              </a:r>
              <a:r>
                <a:rPr lang="el-GR" sz="1800" kern="0" dirty="0">
                  <a:solidFill>
                    <a:sysClr val="windowText" lastClr="000000"/>
                  </a:solidFill>
                </a:rPr>
                <a:t>Ω</a:t>
              </a:r>
              <a:endParaRPr lang="en-US" sz="18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2027397" y="4183063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027397" y="312420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Straight Connector 105"/>
          <p:cNvCxnSpPr/>
          <p:nvPr/>
        </p:nvCxnSpPr>
        <p:spPr>
          <a:xfrm flipV="1">
            <a:off x="3505200" y="3429000"/>
            <a:ext cx="3352800" cy="12954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228600" y="53340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parallel connection currents are added for each constant voltage</a:t>
            </a:r>
          </a:p>
        </p:txBody>
      </p:sp>
      <p:sp>
        <p:nvSpPr>
          <p:cNvPr id="109" name="Text Box 5"/>
          <p:cNvSpPr txBox="1">
            <a:spLocks noChangeArrowheads="1"/>
          </p:cNvSpPr>
          <p:nvPr/>
        </p:nvSpPr>
        <p:spPr bwMode="auto">
          <a:xfrm>
            <a:off x="7010400" y="3941763"/>
            <a:ext cx="242888" cy="2492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v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876800" y="2667000"/>
            <a:ext cx="0" cy="1981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73" name="Straight Connector 110"/>
          <p:cNvCxnSpPr>
            <a:cxnSpLocks noChangeShapeType="1"/>
          </p:cNvCxnSpPr>
          <p:nvPr/>
        </p:nvCxnSpPr>
        <p:spPr bwMode="auto">
          <a:xfrm flipH="1">
            <a:off x="2743200" y="4191000"/>
            <a:ext cx="4191000" cy="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" name="Text Box 5"/>
          <p:cNvSpPr txBox="1">
            <a:spLocks noChangeArrowheads="1"/>
          </p:cNvSpPr>
          <p:nvPr/>
        </p:nvSpPr>
        <p:spPr bwMode="auto">
          <a:xfrm>
            <a:off x="4419600" y="2667000"/>
            <a:ext cx="242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i</a:t>
            </a: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115" name="Text Box 5"/>
          <p:cNvSpPr txBox="1">
            <a:spLocks noChangeArrowheads="1"/>
          </p:cNvSpPr>
          <p:nvPr/>
        </p:nvSpPr>
        <p:spPr bwMode="auto">
          <a:xfrm>
            <a:off x="5943600" y="4191000"/>
            <a:ext cx="623888" cy="249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v</a:t>
            </a:r>
            <a:r>
              <a:rPr lang="en-US" sz="1600" kern="0" baseline="-25000" dirty="0" err="1" smtClean="0">
                <a:solidFill>
                  <a:srgbClr val="000000"/>
                </a:solidFill>
              </a:rPr>
              <a:t>in</a:t>
            </a:r>
            <a:endParaRPr lang="en-US" sz="1600" b="1" kern="0" baseline="-25000" dirty="0">
              <a:solidFill>
                <a:srgbClr val="000000"/>
              </a:solidFill>
            </a:endParaRPr>
          </a:p>
        </p:txBody>
      </p:sp>
      <p:cxnSp>
        <p:nvCxnSpPr>
          <p:cNvPr id="62476" name="Straight Connector 116"/>
          <p:cNvCxnSpPr>
            <a:cxnSpLocks noChangeShapeType="1"/>
          </p:cNvCxnSpPr>
          <p:nvPr/>
        </p:nvCxnSpPr>
        <p:spPr bwMode="auto">
          <a:xfrm>
            <a:off x="5791200" y="3810000"/>
            <a:ext cx="7938" cy="381000"/>
          </a:xfrm>
          <a:prstGeom prst="line">
            <a:avLst/>
          </a:prstGeom>
          <a:noFill/>
          <a:ln w="222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8" name="Straight Connector 117"/>
          <p:cNvCxnSpPr/>
          <p:nvPr/>
        </p:nvCxnSpPr>
        <p:spPr>
          <a:xfrm flipH="1">
            <a:off x="5791200" y="3200400"/>
            <a:ext cx="12954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791200" y="4191000"/>
            <a:ext cx="0" cy="1295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79" name="Straight Connector 57"/>
          <p:cNvCxnSpPr>
            <a:cxnSpLocks noChangeShapeType="1"/>
          </p:cNvCxnSpPr>
          <p:nvPr/>
        </p:nvCxnSpPr>
        <p:spPr bwMode="auto">
          <a:xfrm>
            <a:off x="5791200" y="3810000"/>
            <a:ext cx="0" cy="1600200"/>
          </a:xfrm>
          <a:prstGeom prst="line">
            <a:avLst/>
          </a:prstGeom>
          <a:noFill/>
          <a:ln w="41275" algn="ctr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/>
          <p:nvPr/>
        </p:nvCxnSpPr>
        <p:spPr>
          <a:xfrm flipV="1">
            <a:off x="5791200" y="2286000"/>
            <a:ext cx="990600" cy="1549400"/>
          </a:xfrm>
          <a:prstGeom prst="line">
            <a:avLst/>
          </a:prstGeom>
          <a:ln w="47625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28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2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0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1660153"/>
            <a:ext cx="8424936" cy="1200329"/>
          </a:xfrm>
          <a:prstGeom prst="rect">
            <a:avLst/>
          </a:prstGeom>
          <a:blipFill rotWithShape="1">
            <a:blip r:embed="rId3" cstate="print"/>
            <a:stretch>
              <a:fillRect l="-217" t="-3553" b="-11168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4580" name="Group 10"/>
          <p:cNvGrpSpPr>
            <a:grpSpLocks/>
          </p:cNvGrpSpPr>
          <p:nvPr/>
        </p:nvGrpSpPr>
        <p:grpSpPr bwMode="auto">
          <a:xfrm>
            <a:off x="708025" y="3643313"/>
            <a:ext cx="2124075" cy="2449512"/>
            <a:chOff x="1230765" y="2660900"/>
            <a:chExt cx="2123764" cy="2450293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191062" y="3351682"/>
              <a:ext cx="0" cy="8845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346636" y="3793148"/>
              <a:ext cx="84442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45027" y="3621643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45027" y="4044053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345027" y="3199234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45027" y="3351682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345027" y="3799500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345027" y="4196501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729146" y="2660900"/>
              <a:ext cx="0" cy="69078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729146" y="4196501"/>
              <a:ext cx="0" cy="692371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729146" y="3793148"/>
              <a:ext cx="0" cy="403354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881523" y="4274314"/>
              <a:ext cx="0" cy="53674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98" name="TextBox 26"/>
            <p:cNvSpPr txBox="1">
              <a:spLocks noChangeArrowheads="1"/>
            </p:cNvSpPr>
            <p:nvPr/>
          </p:nvSpPr>
          <p:spPr bwMode="auto">
            <a:xfrm>
              <a:off x="2894079" y="4312315"/>
              <a:ext cx="3561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I</a:t>
              </a:r>
              <a:r>
                <a:rPr lang="en-US" sz="2000" baseline="-25000"/>
                <a:t>a</a:t>
              </a:r>
              <a:endParaRPr lang="en-US" sz="2000"/>
            </a:p>
          </p:txBody>
        </p:sp>
        <p:sp>
          <p:nvSpPr>
            <p:cNvPr id="24599" name="TextBox 27"/>
            <p:cNvSpPr txBox="1">
              <a:spLocks noChangeArrowheads="1"/>
            </p:cNvSpPr>
            <p:nvPr/>
          </p:nvSpPr>
          <p:spPr bwMode="auto">
            <a:xfrm>
              <a:off x="1730030" y="4312315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4V</a:t>
              </a:r>
            </a:p>
          </p:txBody>
        </p:sp>
        <p:sp>
          <p:nvSpPr>
            <p:cNvPr id="24600" name="TextBox 28"/>
            <p:cNvSpPr txBox="1">
              <a:spLocks noChangeArrowheads="1"/>
            </p:cNvSpPr>
            <p:nvPr/>
          </p:nvSpPr>
          <p:spPr bwMode="auto">
            <a:xfrm>
              <a:off x="2390140" y="4711083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4601" name="TextBox 29"/>
            <p:cNvSpPr txBox="1">
              <a:spLocks noChangeArrowheads="1"/>
            </p:cNvSpPr>
            <p:nvPr/>
          </p:nvSpPr>
          <p:spPr bwMode="auto">
            <a:xfrm>
              <a:off x="1230765" y="3789363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  <p:sp>
          <p:nvSpPr>
            <p:cNvPr id="24602" name="TextBox 30"/>
            <p:cNvSpPr txBox="1">
              <a:spLocks noChangeArrowheads="1"/>
            </p:cNvSpPr>
            <p:nvPr/>
          </p:nvSpPr>
          <p:spPr bwMode="auto">
            <a:xfrm>
              <a:off x="2855674" y="3352190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5V</a:t>
              </a:r>
            </a:p>
          </p:txBody>
        </p:sp>
        <p:sp>
          <p:nvSpPr>
            <p:cNvPr id="24603" name="TextBox 31"/>
            <p:cNvSpPr txBox="1">
              <a:spLocks noChangeArrowheads="1"/>
            </p:cNvSpPr>
            <p:nvPr/>
          </p:nvSpPr>
          <p:spPr bwMode="auto">
            <a:xfrm>
              <a:off x="2919794" y="3659430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4604" name="TextBox 32"/>
            <p:cNvSpPr txBox="1">
              <a:spLocks noChangeArrowheads="1"/>
            </p:cNvSpPr>
            <p:nvPr/>
          </p:nvSpPr>
          <p:spPr bwMode="auto">
            <a:xfrm>
              <a:off x="2893289" y="2737710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</p:grpSp>
      <p:sp>
        <p:nvSpPr>
          <p:cNvPr id="34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355976" y="3072064"/>
            <a:ext cx="4212468" cy="2766848"/>
          </a:xfrm>
          <a:prstGeom prst="rect">
            <a:avLst/>
          </a:prstGeom>
          <a:blipFill rotWithShape="1">
            <a:blip r:embed="rId4" cstate="print"/>
            <a:stretch>
              <a:fillRect l="-2315" t="-1762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4582" name="TextBox 34"/>
          <p:cNvSpPr txBox="1">
            <a:spLocks noChangeArrowheads="1"/>
          </p:cNvSpPr>
          <p:nvPr/>
        </p:nvSpPr>
        <p:spPr bwMode="auto">
          <a:xfrm>
            <a:off x="684213" y="3213100"/>
            <a:ext cx="684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0"/>
              <a:t>(a)</a:t>
            </a:r>
          </a:p>
        </p:txBody>
      </p:sp>
      <p:sp>
        <p:nvSpPr>
          <p:cNvPr id="24583" name="TextBox 37"/>
          <p:cNvSpPr txBox="1">
            <a:spLocks noChangeArrowheads="1"/>
          </p:cNvSpPr>
          <p:nvPr/>
        </p:nvSpPr>
        <p:spPr bwMode="auto">
          <a:xfrm>
            <a:off x="2411413" y="5876925"/>
            <a:ext cx="37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4584" name="TextBox 38"/>
          <p:cNvSpPr txBox="1">
            <a:spLocks noChangeArrowheads="1"/>
          </p:cNvSpPr>
          <p:nvPr/>
        </p:nvSpPr>
        <p:spPr bwMode="auto">
          <a:xfrm>
            <a:off x="2195513" y="3068638"/>
            <a:ext cx="45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4585" name="TextBox 39"/>
          <p:cNvSpPr txBox="1">
            <a:spLocks noChangeArrowheads="1"/>
          </p:cNvSpPr>
          <p:nvPr/>
        </p:nvSpPr>
        <p:spPr bwMode="auto">
          <a:xfrm>
            <a:off x="323850" y="4437063"/>
            <a:ext cx="458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8966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355976" y="1556792"/>
            <a:ext cx="4212468" cy="2308324"/>
          </a:xfrm>
          <a:prstGeom prst="rect">
            <a:avLst/>
          </a:prstGeom>
          <a:blipFill rotWithShape="1">
            <a:blip r:embed="rId2" cstate="print"/>
            <a:stretch>
              <a:fillRect l="-2315" t="-2111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5603" name="Group 54"/>
          <p:cNvGrpSpPr>
            <a:grpSpLocks/>
          </p:cNvGrpSpPr>
          <p:nvPr/>
        </p:nvGrpSpPr>
        <p:grpSpPr bwMode="auto">
          <a:xfrm>
            <a:off x="611188" y="2185988"/>
            <a:ext cx="2028825" cy="2611437"/>
            <a:chOff x="1230765" y="3121760"/>
            <a:chExt cx="2029120" cy="261154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2191342" y="3974281"/>
              <a:ext cx="0" cy="88268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1346669" y="4415623"/>
              <a:ext cx="844673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343764" y="4242579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343764" y="4664871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343764" y="3820288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343764" y="3974281"/>
              <a:ext cx="38423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343764" y="4421973"/>
              <a:ext cx="384231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343764" y="4818864"/>
              <a:ext cx="38423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2727995" y="3283691"/>
              <a:ext cx="0" cy="690589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2727995" y="4818864"/>
              <a:ext cx="0" cy="692177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727995" y="3966343"/>
              <a:ext cx="0" cy="45563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882005" y="3467849"/>
              <a:ext cx="0" cy="53659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21" name="TextBox 67"/>
            <p:cNvSpPr txBox="1">
              <a:spLocks noChangeArrowheads="1"/>
            </p:cNvSpPr>
            <p:nvPr/>
          </p:nvSpPr>
          <p:spPr bwMode="auto">
            <a:xfrm>
              <a:off x="2894079" y="3505810"/>
              <a:ext cx="3658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I</a:t>
              </a:r>
              <a:r>
                <a:rPr lang="en-US" sz="2000" baseline="-25000"/>
                <a:t>b</a:t>
              </a:r>
              <a:endParaRPr lang="en-US" sz="2000"/>
            </a:p>
          </p:txBody>
        </p:sp>
        <p:sp>
          <p:nvSpPr>
            <p:cNvPr id="25622" name="TextBox 68"/>
            <p:cNvSpPr txBox="1">
              <a:spLocks noChangeArrowheads="1"/>
            </p:cNvSpPr>
            <p:nvPr/>
          </p:nvSpPr>
          <p:spPr bwMode="auto">
            <a:xfrm>
              <a:off x="1730030" y="4934422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1V</a:t>
              </a:r>
            </a:p>
          </p:txBody>
        </p:sp>
        <p:sp>
          <p:nvSpPr>
            <p:cNvPr id="25623" name="TextBox 69"/>
            <p:cNvSpPr txBox="1">
              <a:spLocks noChangeArrowheads="1"/>
            </p:cNvSpPr>
            <p:nvPr/>
          </p:nvSpPr>
          <p:spPr bwMode="auto">
            <a:xfrm>
              <a:off x="2390140" y="5333190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5624" name="TextBox 70"/>
            <p:cNvSpPr txBox="1">
              <a:spLocks noChangeArrowheads="1"/>
            </p:cNvSpPr>
            <p:nvPr/>
          </p:nvSpPr>
          <p:spPr bwMode="auto">
            <a:xfrm>
              <a:off x="1230765" y="4411470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  <p:sp>
          <p:nvSpPr>
            <p:cNvPr id="25625" name="TextBox 71"/>
            <p:cNvSpPr txBox="1">
              <a:spLocks noChangeArrowheads="1"/>
            </p:cNvSpPr>
            <p:nvPr/>
          </p:nvSpPr>
          <p:spPr bwMode="auto">
            <a:xfrm>
              <a:off x="1768435" y="3544215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3V</a:t>
              </a:r>
            </a:p>
          </p:txBody>
        </p:sp>
        <p:sp>
          <p:nvSpPr>
            <p:cNvPr id="25626" name="TextBox 72"/>
            <p:cNvSpPr txBox="1">
              <a:spLocks noChangeArrowheads="1"/>
            </p:cNvSpPr>
            <p:nvPr/>
          </p:nvSpPr>
          <p:spPr bwMode="auto">
            <a:xfrm>
              <a:off x="1268379" y="4005075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5627" name="TextBox 73"/>
            <p:cNvSpPr txBox="1">
              <a:spLocks noChangeArrowheads="1"/>
            </p:cNvSpPr>
            <p:nvPr/>
          </p:nvSpPr>
          <p:spPr bwMode="auto">
            <a:xfrm>
              <a:off x="2344510" y="3121760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</p:grpSp>
      <p:sp>
        <p:nvSpPr>
          <p:cNvPr id="44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3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5605" name="TextBox 44"/>
          <p:cNvSpPr txBox="1">
            <a:spLocks noChangeArrowheads="1"/>
          </p:cNvSpPr>
          <p:nvPr/>
        </p:nvSpPr>
        <p:spPr bwMode="auto">
          <a:xfrm>
            <a:off x="381000" y="1828800"/>
            <a:ext cx="708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0"/>
              <a:t>(b)</a:t>
            </a:r>
          </a:p>
        </p:txBody>
      </p:sp>
      <p:sp>
        <p:nvSpPr>
          <p:cNvPr id="25606" name="TextBox 50"/>
          <p:cNvSpPr txBox="1">
            <a:spLocks noChangeArrowheads="1"/>
          </p:cNvSpPr>
          <p:nvPr/>
        </p:nvSpPr>
        <p:spPr bwMode="auto">
          <a:xfrm>
            <a:off x="2195513" y="4346575"/>
            <a:ext cx="458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5607" name="TextBox 52"/>
          <p:cNvSpPr txBox="1">
            <a:spLocks noChangeArrowheads="1"/>
          </p:cNvSpPr>
          <p:nvPr/>
        </p:nvSpPr>
        <p:spPr bwMode="auto">
          <a:xfrm>
            <a:off x="2339975" y="2257425"/>
            <a:ext cx="373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5608" name="TextBox 53"/>
          <p:cNvSpPr txBox="1">
            <a:spLocks noChangeArrowheads="1"/>
          </p:cNvSpPr>
          <p:nvPr/>
        </p:nvSpPr>
        <p:spPr bwMode="auto">
          <a:xfrm>
            <a:off x="900113" y="2978150"/>
            <a:ext cx="458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069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74"/>
          <p:cNvGrpSpPr>
            <a:grpSpLocks/>
          </p:cNvGrpSpPr>
          <p:nvPr/>
        </p:nvGrpSpPr>
        <p:grpSpPr bwMode="auto">
          <a:xfrm>
            <a:off x="604838" y="2257425"/>
            <a:ext cx="2009775" cy="2611438"/>
            <a:chOff x="1230765" y="3121760"/>
            <a:chExt cx="2009884" cy="261154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191254" y="3974281"/>
              <a:ext cx="0" cy="882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1346658" y="4415624"/>
              <a:ext cx="84459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345250" y="4242579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345250" y="4664870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345250" y="3820287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345250" y="3974281"/>
              <a:ext cx="38260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2345250" y="4421974"/>
              <a:ext cx="382608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345250" y="4818864"/>
              <a:ext cx="38260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2727858" y="3283691"/>
              <a:ext cx="0" cy="69059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2727858" y="4818864"/>
              <a:ext cx="0" cy="692177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727858" y="3966343"/>
              <a:ext cx="0" cy="455631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2881855" y="3467849"/>
              <a:ext cx="0" cy="53659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45" name="TextBox 87"/>
            <p:cNvSpPr txBox="1">
              <a:spLocks noChangeArrowheads="1"/>
            </p:cNvSpPr>
            <p:nvPr/>
          </p:nvSpPr>
          <p:spPr bwMode="auto">
            <a:xfrm>
              <a:off x="2894079" y="3505810"/>
              <a:ext cx="3465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I</a:t>
              </a:r>
              <a:r>
                <a:rPr lang="en-US" sz="2000" baseline="-25000"/>
                <a:t>c</a:t>
              </a:r>
              <a:endParaRPr lang="en-US" sz="2000"/>
            </a:p>
          </p:txBody>
        </p:sp>
        <p:sp>
          <p:nvSpPr>
            <p:cNvPr id="26646" name="TextBox 88"/>
            <p:cNvSpPr txBox="1">
              <a:spLocks noChangeArrowheads="1"/>
            </p:cNvSpPr>
            <p:nvPr/>
          </p:nvSpPr>
          <p:spPr bwMode="auto">
            <a:xfrm>
              <a:off x="1730030" y="4934422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4V</a:t>
              </a:r>
            </a:p>
          </p:txBody>
        </p:sp>
        <p:sp>
          <p:nvSpPr>
            <p:cNvPr id="26647" name="TextBox 89"/>
            <p:cNvSpPr txBox="1">
              <a:spLocks noChangeArrowheads="1"/>
            </p:cNvSpPr>
            <p:nvPr/>
          </p:nvSpPr>
          <p:spPr bwMode="auto">
            <a:xfrm>
              <a:off x="2390140" y="5333190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  <p:sp>
          <p:nvSpPr>
            <p:cNvPr id="26648" name="TextBox 90"/>
            <p:cNvSpPr txBox="1">
              <a:spLocks noChangeArrowheads="1"/>
            </p:cNvSpPr>
            <p:nvPr/>
          </p:nvSpPr>
          <p:spPr bwMode="auto">
            <a:xfrm>
              <a:off x="1230765" y="4411470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6649" name="TextBox 91"/>
            <p:cNvSpPr txBox="1">
              <a:spLocks noChangeArrowheads="1"/>
            </p:cNvSpPr>
            <p:nvPr/>
          </p:nvSpPr>
          <p:spPr bwMode="auto">
            <a:xfrm>
              <a:off x="1768435" y="3544215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5V</a:t>
              </a:r>
            </a:p>
          </p:txBody>
        </p:sp>
        <p:sp>
          <p:nvSpPr>
            <p:cNvPr id="26650" name="TextBox 92"/>
            <p:cNvSpPr txBox="1">
              <a:spLocks noChangeArrowheads="1"/>
            </p:cNvSpPr>
            <p:nvPr/>
          </p:nvSpPr>
          <p:spPr bwMode="auto">
            <a:xfrm>
              <a:off x="1268379" y="4005075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6651" name="TextBox 93"/>
            <p:cNvSpPr txBox="1">
              <a:spLocks noChangeArrowheads="1"/>
            </p:cNvSpPr>
            <p:nvPr/>
          </p:nvSpPr>
          <p:spPr bwMode="auto">
            <a:xfrm>
              <a:off x="2344510" y="3121760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</p:grpSp>
      <p:sp>
        <p:nvSpPr>
          <p:cNvPr id="44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2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6628" name="TextBox 45"/>
          <p:cNvSpPr txBox="1">
            <a:spLocks noChangeArrowheads="1"/>
          </p:cNvSpPr>
          <p:nvPr/>
        </p:nvSpPr>
        <p:spPr bwMode="auto">
          <a:xfrm>
            <a:off x="533400" y="1905000"/>
            <a:ext cx="661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0"/>
              <a:t>(c)</a:t>
            </a:r>
          </a:p>
        </p:txBody>
      </p:sp>
      <p:sp>
        <p:nvSpPr>
          <p:cNvPr id="26629" name="TextBox 48"/>
          <p:cNvSpPr txBox="1">
            <a:spLocks noChangeArrowheads="1"/>
          </p:cNvSpPr>
          <p:nvPr/>
        </p:nvSpPr>
        <p:spPr bwMode="auto">
          <a:xfrm>
            <a:off x="827088" y="2997200"/>
            <a:ext cx="458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26630" name="TextBox 49"/>
          <p:cNvSpPr txBox="1">
            <a:spLocks noChangeArrowheads="1"/>
          </p:cNvSpPr>
          <p:nvPr/>
        </p:nvSpPr>
        <p:spPr bwMode="auto">
          <a:xfrm>
            <a:off x="2195513" y="4365625"/>
            <a:ext cx="458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6631" name="TextBox 51"/>
          <p:cNvSpPr txBox="1">
            <a:spLocks noChangeArrowheads="1"/>
          </p:cNvSpPr>
          <p:nvPr/>
        </p:nvSpPr>
        <p:spPr bwMode="auto">
          <a:xfrm>
            <a:off x="2268538" y="2276475"/>
            <a:ext cx="373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5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19872" y="4077072"/>
            <a:ext cx="5148572" cy="2394438"/>
          </a:xfrm>
          <a:prstGeom prst="rect">
            <a:avLst/>
          </a:prstGeom>
          <a:blipFill rotWithShape="1">
            <a:blip r:embed="rId3" cstate="print"/>
            <a:stretch>
              <a:fillRect l="-1775" t="-2036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c</a:t>
            </a:r>
          </a:p>
        </p:txBody>
      </p:sp>
    </p:spTree>
    <p:extLst>
      <p:ext uri="{BB962C8B-B14F-4D97-AF65-F5344CB8AC3E}">
        <p14:creationId xmlns:p14="http://schemas.microsoft.com/office/powerpoint/2010/main" val="353817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Pictur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3284538"/>
            <a:ext cx="437038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Resistive circuits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50825" y="1700213"/>
            <a:ext cx="8497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Problem 1</a:t>
            </a:r>
          </a:p>
          <a:p>
            <a:r>
              <a:rPr lang="en-US" sz="2000"/>
              <a:t>Use KVL and Ohms law to compute voltages v</a:t>
            </a:r>
            <a:r>
              <a:rPr lang="en-US" sz="2000" baseline="-25000"/>
              <a:t>a</a:t>
            </a:r>
            <a:r>
              <a:rPr lang="en-US" sz="2000"/>
              <a:t> and v</a:t>
            </a:r>
            <a:r>
              <a:rPr lang="en-US" sz="2000" baseline="-25000"/>
              <a:t>b</a:t>
            </a:r>
            <a:r>
              <a:rPr lang="en-US" sz="2000"/>
              <a:t> .</a:t>
            </a: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539750" y="3141663"/>
            <a:ext cx="2176463" cy="1201737"/>
          </a:xfrm>
          <a:custGeom>
            <a:avLst/>
            <a:gdLst>
              <a:gd name="T0" fmla="*/ 0 w 2177358"/>
              <a:gd name="T1" fmla="*/ 1199146 h 1202602"/>
              <a:gd name="T2" fmla="*/ 442892 w 2177358"/>
              <a:gd name="T3" fmla="*/ 151962 h 1202602"/>
              <a:gd name="T4" fmla="*/ 1907141 w 2177358"/>
              <a:gd name="T5" fmla="*/ 287374 h 1202602"/>
              <a:gd name="T6" fmla="*/ 2042721 w 2177358"/>
              <a:gd name="T7" fmla="*/ 305429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 rot="10113277">
            <a:off x="3157538" y="5289550"/>
            <a:ext cx="2178050" cy="1201738"/>
          </a:xfrm>
          <a:custGeom>
            <a:avLst/>
            <a:gdLst>
              <a:gd name="T0" fmla="*/ 0 w 2177358"/>
              <a:gd name="T1" fmla="*/ 1199150 h 1202602"/>
              <a:gd name="T2" fmla="*/ 444184 w 2177358"/>
              <a:gd name="T3" fmla="*/ 151964 h 1202602"/>
              <a:gd name="T4" fmla="*/ 1912711 w 2177358"/>
              <a:gd name="T5" fmla="*/ 287374 h 1202602"/>
              <a:gd name="T6" fmla="*/ 2048685 w 2177358"/>
              <a:gd name="T7" fmla="*/ 305429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 rot="11343751" flipH="1">
            <a:off x="403225" y="5265738"/>
            <a:ext cx="2378075" cy="1201737"/>
          </a:xfrm>
          <a:custGeom>
            <a:avLst/>
            <a:gdLst>
              <a:gd name="T0" fmla="*/ 0 w 2177358"/>
              <a:gd name="T1" fmla="*/ 1199146 h 1202602"/>
              <a:gd name="T2" fmla="*/ 689436 w 2177358"/>
              <a:gd name="T3" fmla="*/ 151962 h 1202602"/>
              <a:gd name="T4" fmla="*/ 2968791 w 2177358"/>
              <a:gd name="T5" fmla="*/ 287374 h 1202602"/>
              <a:gd name="T6" fmla="*/ 3179844 w 2177358"/>
              <a:gd name="T7" fmla="*/ 305429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 rot="10647635" flipV="1">
            <a:off x="3060700" y="4467225"/>
            <a:ext cx="1366838" cy="46038"/>
          </a:xfrm>
          <a:custGeom>
            <a:avLst/>
            <a:gdLst>
              <a:gd name="T0" fmla="*/ 0 w 2177358"/>
              <a:gd name="T1" fmla="*/ 0 h 1202602"/>
              <a:gd name="T2" fmla="*/ 43249 w 2177358"/>
              <a:gd name="T3" fmla="*/ 0 h 1202602"/>
              <a:gd name="T4" fmla="*/ 186234 w 2177358"/>
              <a:gd name="T5" fmla="*/ 0 h 1202602"/>
              <a:gd name="T6" fmla="*/ 199473 w 2177358"/>
              <a:gd name="T7" fmla="*/ 0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0" y="4797425"/>
            <a:ext cx="433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0" name="TextBox 10"/>
          <p:cNvSpPr txBox="1">
            <a:spLocks noChangeArrowheads="1"/>
          </p:cNvSpPr>
          <p:nvPr/>
        </p:nvSpPr>
        <p:spPr bwMode="auto">
          <a:xfrm>
            <a:off x="179388" y="3573463"/>
            <a:ext cx="433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1" name="TextBox 11"/>
          <p:cNvSpPr txBox="1">
            <a:spLocks noChangeArrowheads="1"/>
          </p:cNvSpPr>
          <p:nvPr/>
        </p:nvSpPr>
        <p:spPr bwMode="auto">
          <a:xfrm>
            <a:off x="4067175" y="4149725"/>
            <a:ext cx="433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2" name="TextBox 12"/>
          <p:cNvSpPr txBox="1">
            <a:spLocks noChangeArrowheads="1"/>
          </p:cNvSpPr>
          <p:nvPr/>
        </p:nvSpPr>
        <p:spPr bwMode="auto">
          <a:xfrm>
            <a:off x="4787900" y="4652963"/>
            <a:ext cx="433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3" name="TextBox 13"/>
          <p:cNvSpPr txBox="1">
            <a:spLocks noChangeArrowheads="1"/>
          </p:cNvSpPr>
          <p:nvPr/>
        </p:nvSpPr>
        <p:spPr bwMode="auto">
          <a:xfrm>
            <a:off x="3492500" y="4005263"/>
            <a:ext cx="508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</a:t>
            </a:r>
            <a:r>
              <a:rPr lang="en-US" sz="2800" baseline="-25000"/>
              <a:t>2</a:t>
            </a:r>
          </a:p>
        </p:txBody>
      </p:sp>
      <p:sp>
        <p:nvSpPr>
          <p:cNvPr id="10254" name="TextBox 14"/>
          <p:cNvSpPr txBox="1">
            <a:spLocks noChangeArrowheads="1"/>
          </p:cNvSpPr>
          <p:nvPr/>
        </p:nvSpPr>
        <p:spPr bwMode="auto">
          <a:xfrm>
            <a:off x="3132138" y="4005263"/>
            <a:ext cx="3714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5" name="TextBox 15"/>
          <p:cNvSpPr txBox="1">
            <a:spLocks noChangeArrowheads="1"/>
          </p:cNvSpPr>
          <p:nvPr/>
        </p:nvSpPr>
        <p:spPr bwMode="auto">
          <a:xfrm>
            <a:off x="3132138" y="5732463"/>
            <a:ext cx="3714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6" name="TextBox 16"/>
          <p:cNvSpPr txBox="1">
            <a:spLocks noChangeArrowheads="1"/>
          </p:cNvSpPr>
          <p:nvPr/>
        </p:nvSpPr>
        <p:spPr bwMode="auto">
          <a:xfrm>
            <a:off x="2195513" y="5732463"/>
            <a:ext cx="3730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7" name="TextBox 17"/>
          <p:cNvSpPr txBox="1">
            <a:spLocks noChangeArrowheads="1"/>
          </p:cNvSpPr>
          <p:nvPr/>
        </p:nvSpPr>
        <p:spPr bwMode="auto">
          <a:xfrm>
            <a:off x="2484438" y="2565400"/>
            <a:ext cx="3714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8" name="TextBox 18"/>
          <p:cNvSpPr txBox="1">
            <a:spLocks noChangeArrowheads="1"/>
          </p:cNvSpPr>
          <p:nvPr/>
        </p:nvSpPr>
        <p:spPr bwMode="auto">
          <a:xfrm>
            <a:off x="684213" y="2708275"/>
            <a:ext cx="50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</a:t>
            </a:r>
            <a:r>
              <a:rPr lang="en-US" sz="2800" baseline="-25000"/>
              <a:t>1</a:t>
            </a:r>
          </a:p>
        </p:txBody>
      </p:sp>
      <p:sp>
        <p:nvSpPr>
          <p:cNvPr id="10259" name="TextBox 19"/>
          <p:cNvSpPr txBox="1">
            <a:spLocks noChangeArrowheads="1"/>
          </p:cNvSpPr>
          <p:nvPr/>
        </p:nvSpPr>
        <p:spPr bwMode="auto">
          <a:xfrm>
            <a:off x="5292725" y="2708275"/>
            <a:ext cx="2473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From Ohms law:</a:t>
            </a:r>
          </a:p>
          <a:p>
            <a:r>
              <a:rPr lang="en-US" sz="2400"/>
              <a:t>v</a:t>
            </a:r>
            <a:r>
              <a:rPr lang="en-US" sz="2400" baseline="-25000"/>
              <a:t>1</a:t>
            </a:r>
            <a:r>
              <a:rPr lang="en-US" sz="2400"/>
              <a:t>=8k</a:t>
            </a:r>
            <a:r>
              <a:rPr lang="en-US" sz="2400">
                <a:latin typeface="Symbol" pitchFamily="18" charset="2"/>
              </a:rPr>
              <a:t>W*</a:t>
            </a:r>
            <a:r>
              <a:rPr lang="en-US" sz="2400"/>
              <a:t>i</a:t>
            </a:r>
            <a:r>
              <a:rPr lang="en-US" sz="2400" baseline="-25000"/>
              <a:t>1</a:t>
            </a:r>
            <a:r>
              <a:rPr lang="en-US" sz="2400"/>
              <a:t>=8[V]</a:t>
            </a:r>
            <a:endParaRPr lang="en-US" sz="2400" baseline="-25000"/>
          </a:p>
        </p:txBody>
      </p:sp>
      <p:sp>
        <p:nvSpPr>
          <p:cNvPr id="10260" name="TextBox 20"/>
          <p:cNvSpPr txBox="1">
            <a:spLocks noChangeArrowheads="1"/>
          </p:cNvSpPr>
          <p:nvPr/>
        </p:nvSpPr>
        <p:spPr bwMode="auto">
          <a:xfrm>
            <a:off x="5292725" y="3500438"/>
            <a:ext cx="29178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v</a:t>
            </a:r>
            <a:r>
              <a:rPr lang="en-US" sz="2400" baseline="-25000"/>
              <a:t>2</a:t>
            </a:r>
            <a:r>
              <a:rPr lang="en-US" sz="2400"/>
              <a:t>=2k</a:t>
            </a:r>
            <a:r>
              <a:rPr lang="en-US" sz="2400">
                <a:latin typeface="Symbol" pitchFamily="18" charset="2"/>
              </a:rPr>
              <a:t>W*</a:t>
            </a:r>
            <a:r>
              <a:rPr lang="en-US" sz="2400"/>
              <a:t>i</a:t>
            </a:r>
            <a:r>
              <a:rPr lang="en-US" sz="2400" baseline="-25000"/>
              <a:t>2</a:t>
            </a:r>
            <a:r>
              <a:rPr lang="en-US" sz="2400"/>
              <a:t>=-2[V]</a:t>
            </a:r>
          </a:p>
          <a:p>
            <a:endParaRPr lang="en-US" sz="2400"/>
          </a:p>
          <a:p>
            <a:r>
              <a:rPr lang="en-US" sz="2400"/>
              <a:t>Form KVL:</a:t>
            </a:r>
          </a:p>
          <a:p>
            <a:r>
              <a:rPr lang="en-US" sz="2400"/>
              <a:t>v</a:t>
            </a:r>
            <a:r>
              <a:rPr lang="en-US" sz="2400" baseline="-25000"/>
              <a:t>a</a:t>
            </a:r>
            <a:r>
              <a:rPr lang="en-US" sz="2400"/>
              <a:t>=5[V]-v</a:t>
            </a:r>
            <a:r>
              <a:rPr lang="en-US" sz="2400" baseline="-25000"/>
              <a:t>2</a:t>
            </a:r>
            <a:r>
              <a:rPr lang="en-US" sz="2400"/>
              <a:t>=7[V]</a:t>
            </a:r>
          </a:p>
          <a:p>
            <a:r>
              <a:rPr lang="en-US" sz="2400"/>
              <a:t>v</a:t>
            </a:r>
            <a:r>
              <a:rPr lang="en-US" sz="2400" baseline="-25000"/>
              <a:t>b</a:t>
            </a:r>
            <a:r>
              <a:rPr lang="en-US" sz="2400"/>
              <a:t>=15[V]-v</a:t>
            </a:r>
            <a:r>
              <a:rPr lang="en-US" sz="2400" baseline="-25000"/>
              <a:t>1</a:t>
            </a:r>
            <a:r>
              <a:rPr lang="en-US" sz="2400"/>
              <a:t>-v</a:t>
            </a:r>
            <a:r>
              <a:rPr lang="en-US" sz="2400" baseline="-25000"/>
              <a:t>a</a:t>
            </a:r>
            <a:r>
              <a:rPr lang="en-US" sz="2400"/>
              <a:t>=0[V]</a:t>
            </a:r>
          </a:p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471080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19872" y="1936084"/>
            <a:ext cx="5148572" cy="2394438"/>
          </a:xfrm>
          <a:prstGeom prst="rect">
            <a:avLst/>
          </a:prstGeom>
          <a:blipFill rotWithShape="1">
            <a:blip r:embed="rId2" cstate="print"/>
            <a:stretch>
              <a:fillRect l="-1775" t="-2041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7651" name="Group 43"/>
          <p:cNvGrpSpPr>
            <a:grpSpLocks/>
          </p:cNvGrpSpPr>
          <p:nvPr/>
        </p:nvGrpSpPr>
        <p:grpSpPr bwMode="auto">
          <a:xfrm>
            <a:off x="588963" y="2276475"/>
            <a:ext cx="2038350" cy="2459038"/>
            <a:chOff x="1230765" y="2653273"/>
            <a:chExt cx="2038738" cy="245792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191385" y="3351455"/>
              <a:ext cx="0" cy="8838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346674" y="3794167"/>
              <a:ext cx="844711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343814" y="3621208"/>
              <a:ext cx="0" cy="3459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343814" y="4043291"/>
              <a:ext cx="0" cy="3459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343814" y="3199125"/>
              <a:ext cx="0" cy="34433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343814" y="3351455"/>
              <a:ext cx="3842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343814" y="3798927"/>
              <a:ext cx="384248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343814" y="4197209"/>
              <a:ext cx="3842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2728062" y="2661207"/>
              <a:ext cx="0" cy="690248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728062" y="4197209"/>
              <a:ext cx="0" cy="691835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728062" y="3794167"/>
              <a:ext cx="0" cy="40304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2882079" y="2653273"/>
              <a:ext cx="0" cy="53791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69" name="TextBox 97"/>
            <p:cNvSpPr txBox="1">
              <a:spLocks noChangeArrowheads="1"/>
            </p:cNvSpPr>
            <p:nvPr/>
          </p:nvSpPr>
          <p:spPr bwMode="auto">
            <a:xfrm>
              <a:off x="2894079" y="2691678"/>
              <a:ext cx="3754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I</a:t>
              </a:r>
              <a:r>
                <a:rPr lang="en-US" sz="2000" baseline="-25000"/>
                <a:t>d</a:t>
              </a:r>
              <a:endParaRPr lang="en-US" sz="2000"/>
            </a:p>
          </p:txBody>
        </p:sp>
        <p:sp>
          <p:nvSpPr>
            <p:cNvPr id="27670" name="TextBox 98"/>
            <p:cNvSpPr txBox="1">
              <a:spLocks noChangeArrowheads="1"/>
            </p:cNvSpPr>
            <p:nvPr/>
          </p:nvSpPr>
          <p:spPr bwMode="auto">
            <a:xfrm>
              <a:off x="1730030" y="4312315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3V</a:t>
              </a:r>
            </a:p>
          </p:txBody>
        </p:sp>
        <p:sp>
          <p:nvSpPr>
            <p:cNvPr id="27671" name="TextBox 99"/>
            <p:cNvSpPr txBox="1">
              <a:spLocks noChangeArrowheads="1"/>
            </p:cNvSpPr>
            <p:nvPr/>
          </p:nvSpPr>
          <p:spPr bwMode="auto">
            <a:xfrm>
              <a:off x="2390140" y="4711083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7672" name="TextBox 100"/>
            <p:cNvSpPr txBox="1">
              <a:spLocks noChangeArrowheads="1"/>
            </p:cNvSpPr>
            <p:nvPr/>
          </p:nvSpPr>
          <p:spPr bwMode="auto">
            <a:xfrm>
              <a:off x="1230765" y="3789363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  <p:sp>
          <p:nvSpPr>
            <p:cNvPr id="27673" name="TextBox 101"/>
            <p:cNvSpPr txBox="1">
              <a:spLocks noChangeArrowheads="1"/>
            </p:cNvSpPr>
            <p:nvPr/>
          </p:nvSpPr>
          <p:spPr bwMode="auto">
            <a:xfrm>
              <a:off x="2766965" y="3613398"/>
              <a:ext cx="49885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1V</a:t>
              </a:r>
            </a:p>
          </p:txBody>
        </p:sp>
        <p:sp>
          <p:nvSpPr>
            <p:cNvPr id="27674" name="TextBox 102"/>
            <p:cNvSpPr txBox="1">
              <a:spLocks noChangeArrowheads="1"/>
            </p:cNvSpPr>
            <p:nvPr/>
          </p:nvSpPr>
          <p:spPr bwMode="auto">
            <a:xfrm>
              <a:off x="2831085" y="3959043"/>
              <a:ext cx="269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-</a:t>
              </a:r>
            </a:p>
          </p:txBody>
        </p:sp>
        <p:sp>
          <p:nvSpPr>
            <p:cNvPr id="27675" name="TextBox 103"/>
            <p:cNvSpPr txBox="1">
              <a:spLocks noChangeArrowheads="1"/>
            </p:cNvSpPr>
            <p:nvPr/>
          </p:nvSpPr>
          <p:spPr bwMode="auto">
            <a:xfrm>
              <a:off x="2804580" y="3213288"/>
              <a:ext cx="3401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+</a:t>
              </a:r>
            </a:p>
          </p:txBody>
        </p:sp>
      </p:grpSp>
      <p:sp>
        <p:nvSpPr>
          <p:cNvPr id="27652" name="TextBox 22"/>
          <p:cNvSpPr txBox="1">
            <a:spLocks noChangeArrowheads="1"/>
          </p:cNvSpPr>
          <p:nvPr/>
        </p:nvSpPr>
        <p:spPr bwMode="auto">
          <a:xfrm>
            <a:off x="323850" y="1773238"/>
            <a:ext cx="706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0"/>
              <a:t>(d)</a:t>
            </a:r>
          </a:p>
        </p:txBody>
      </p:sp>
      <p:sp>
        <p:nvSpPr>
          <p:cNvPr id="24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3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7654" name="TextBox 24"/>
          <p:cNvSpPr txBox="1">
            <a:spLocks noChangeArrowheads="1"/>
          </p:cNvSpPr>
          <p:nvPr/>
        </p:nvSpPr>
        <p:spPr bwMode="auto">
          <a:xfrm>
            <a:off x="827088" y="2905125"/>
            <a:ext cx="45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27655" name="TextBox 25"/>
          <p:cNvSpPr txBox="1">
            <a:spLocks noChangeArrowheads="1"/>
          </p:cNvSpPr>
          <p:nvPr/>
        </p:nvSpPr>
        <p:spPr bwMode="auto">
          <a:xfrm>
            <a:off x="2195513" y="4273550"/>
            <a:ext cx="37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7656" name="TextBox 26"/>
          <p:cNvSpPr txBox="1">
            <a:spLocks noChangeArrowheads="1"/>
          </p:cNvSpPr>
          <p:nvPr/>
        </p:nvSpPr>
        <p:spPr bwMode="auto">
          <a:xfrm>
            <a:off x="2124075" y="1773238"/>
            <a:ext cx="461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6326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7"/>
          <p:cNvGrpSpPr>
            <a:grpSpLocks/>
          </p:cNvGrpSpPr>
          <p:nvPr/>
        </p:nvGrpSpPr>
        <p:grpSpPr bwMode="auto">
          <a:xfrm>
            <a:off x="3541713" y="1773238"/>
            <a:ext cx="5494337" cy="3519487"/>
            <a:chOff x="3541040" y="1772816"/>
            <a:chExt cx="5495456" cy="3520401"/>
          </a:xfrm>
        </p:grpSpPr>
        <p:grpSp>
          <p:nvGrpSpPr>
            <p:cNvPr id="28678" name="Group 34"/>
            <p:cNvGrpSpPr>
              <a:grpSpLocks/>
            </p:cNvGrpSpPr>
            <p:nvPr/>
          </p:nvGrpSpPr>
          <p:grpSpPr bwMode="auto">
            <a:xfrm>
              <a:off x="3541040" y="1772816"/>
              <a:ext cx="5495456" cy="3349235"/>
              <a:chOff x="3957520" y="3352190"/>
              <a:chExt cx="5495456" cy="3349235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7445967" y="4811481"/>
                <a:ext cx="0" cy="88287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5762875" y="5252921"/>
                <a:ext cx="168309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599987" y="5079839"/>
                <a:ext cx="0" cy="34616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7599987" y="5502223"/>
                <a:ext cx="0" cy="34616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7599987" y="4657454"/>
                <a:ext cx="0" cy="34616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7599987" y="4811481"/>
                <a:ext cx="384253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7599987" y="5259272"/>
                <a:ext cx="38425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7599987" y="5656251"/>
                <a:ext cx="384253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7984240" y="4368454"/>
                <a:ext cx="0" cy="443027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7984240" y="5656251"/>
                <a:ext cx="0" cy="844769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7984240" y="5252921"/>
                <a:ext cx="0" cy="40333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692" name="Group 46"/>
              <p:cNvGrpSpPr>
                <a:grpSpLocks/>
              </p:cNvGrpSpPr>
              <p:nvPr/>
            </p:nvGrpSpPr>
            <p:grpSpPr bwMode="auto">
              <a:xfrm>
                <a:off x="7937992" y="3785754"/>
                <a:ext cx="127000" cy="628650"/>
                <a:chOff x="3781425" y="5421313"/>
                <a:chExt cx="127000" cy="628650"/>
              </a:xfrm>
            </p:grpSpPr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3826085" y="5421249"/>
                  <a:ext cx="0" cy="1143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3826085" y="5935732"/>
                  <a:ext cx="0" cy="1143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3826085" y="5529227"/>
                  <a:ext cx="76216" cy="539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flipH="1">
                  <a:off x="3781626" y="5575277"/>
                  <a:ext cx="127026" cy="9209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3787977" y="5654673"/>
                  <a:ext cx="114323" cy="8415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flipH="1">
                  <a:off x="3781626" y="5730892"/>
                  <a:ext cx="127026" cy="8415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3787977" y="5807112"/>
                  <a:ext cx="114323" cy="8415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flipV="1">
                  <a:off x="3826085" y="5876980"/>
                  <a:ext cx="76216" cy="6669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>
              <a:xfrm flipV="1">
                <a:off x="6807662" y="4357338"/>
                <a:ext cx="0" cy="895583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694" name="Group 48"/>
              <p:cNvGrpSpPr>
                <a:grpSpLocks/>
              </p:cNvGrpSpPr>
              <p:nvPr/>
            </p:nvGrpSpPr>
            <p:grpSpPr bwMode="auto">
              <a:xfrm>
                <a:off x="6761085" y="3774645"/>
                <a:ext cx="127000" cy="628650"/>
                <a:chOff x="3781425" y="5421313"/>
                <a:chExt cx="127000" cy="628650"/>
              </a:xfrm>
            </p:grpSpPr>
            <p:cxnSp>
              <p:nvCxnSpPr>
                <p:cNvPr id="94" name="Straight Connector 93"/>
                <p:cNvCxnSpPr/>
                <p:nvPr/>
              </p:nvCxnSpPr>
              <p:spPr>
                <a:xfrm>
                  <a:off x="3826415" y="5421243"/>
                  <a:ext cx="0" cy="1143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3826415" y="5935726"/>
                  <a:ext cx="0" cy="1143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3826415" y="5529221"/>
                  <a:ext cx="76216" cy="539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flipH="1">
                  <a:off x="3781956" y="5575270"/>
                  <a:ext cx="127026" cy="9209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3788307" y="5654666"/>
                  <a:ext cx="114323" cy="8416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flipH="1">
                  <a:off x="3781956" y="5730885"/>
                  <a:ext cx="127026" cy="8416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3788307" y="5807105"/>
                  <a:ext cx="114323" cy="8416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flipV="1">
                  <a:off x="3826415" y="5876973"/>
                  <a:ext cx="76216" cy="6669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>
              <a:xfrm>
                <a:off x="6807662" y="3550679"/>
                <a:ext cx="1841875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V="1">
                <a:off x="7990591" y="3536388"/>
                <a:ext cx="0" cy="249302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6812426" y="3539564"/>
                <a:ext cx="0" cy="24930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V="1">
                <a:off x="6423409" y="6064345"/>
                <a:ext cx="0" cy="444615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699" name="Group 53"/>
              <p:cNvGrpSpPr>
                <a:grpSpLocks/>
              </p:cNvGrpSpPr>
              <p:nvPr/>
            </p:nvGrpSpPr>
            <p:grpSpPr bwMode="auto">
              <a:xfrm>
                <a:off x="6377035" y="5482933"/>
                <a:ext cx="127000" cy="628650"/>
                <a:chOff x="3781425" y="5421313"/>
                <a:chExt cx="127000" cy="628650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3826212" y="5421548"/>
                  <a:ext cx="0" cy="1143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3826212" y="5936031"/>
                  <a:ext cx="0" cy="1143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>
                  <a:off x="3826212" y="5529526"/>
                  <a:ext cx="76216" cy="539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flipH="1">
                  <a:off x="3781753" y="5575575"/>
                  <a:ext cx="127026" cy="9209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3788104" y="5654971"/>
                  <a:ext cx="114323" cy="8416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flipH="1">
                  <a:off x="3781753" y="5731190"/>
                  <a:ext cx="127026" cy="8416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3788104" y="5807410"/>
                  <a:ext cx="114323" cy="8416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flipV="1">
                  <a:off x="3826212" y="5877278"/>
                  <a:ext cx="76216" cy="6669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" name="Straight Connector 54"/>
              <p:cNvCxnSpPr/>
              <p:nvPr/>
            </p:nvCxnSpPr>
            <p:spPr>
              <a:xfrm flipV="1">
                <a:off x="6429760" y="5233866"/>
                <a:ext cx="0" cy="249303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701" name="Group 41"/>
              <p:cNvGrpSpPr>
                <a:grpSpLocks/>
              </p:cNvGrpSpPr>
              <p:nvPr/>
            </p:nvGrpSpPr>
            <p:grpSpPr bwMode="auto">
              <a:xfrm>
                <a:off x="6199779" y="6501400"/>
                <a:ext cx="457200" cy="200025"/>
                <a:chOff x="1728" y="3936"/>
                <a:chExt cx="288" cy="126"/>
              </a:xfrm>
            </p:grpSpPr>
            <p:sp>
              <p:nvSpPr>
                <p:cNvPr id="2872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28" y="3936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9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776" y="4005"/>
                  <a:ext cx="19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30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815" y="4062"/>
                  <a:ext cx="96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8702" name="Group 41"/>
              <p:cNvGrpSpPr>
                <a:grpSpLocks/>
              </p:cNvGrpSpPr>
              <p:nvPr/>
            </p:nvGrpSpPr>
            <p:grpSpPr bwMode="auto">
              <a:xfrm>
                <a:off x="7763275" y="6501400"/>
                <a:ext cx="457200" cy="200025"/>
                <a:chOff x="1728" y="3936"/>
                <a:chExt cx="288" cy="126"/>
              </a:xfrm>
            </p:grpSpPr>
            <p:sp>
              <p:nvSpPr>
                <p:cNvPr id="28725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28" y="3936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6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776" y="4005"/>
                  <a:ext cx="19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815" y="4062"/>
                  <a:ext cx="96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703" name="TextBox 227"/>
              <p:cNvSpPr txBox="1">
                <a:spLocks noChangeArrowheads="1"/>
              </p:cNvSpPr>
              <p:nvPr/>
            </p:nvSpPr>
            <p:spPr bwMode="auto">
              <a:xfrm>
                <a:off x="5903024" y="3942983"/>
                <a:ext cx="1029659" cy="400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1.8 M</a:t>
                </a:r>
                <a:r>
                  <a:rPr lang="el-GR" sz="2000"/>
                  <a:t>Ω</a:t>
                </a:r>
                <a:endParaRPr lang="en-US" sz="2000"/>
              </a:p>
            </p:txBody>
          </p:sp>
          <p:sp>
            <p:nvSpPr>
              <p:cNvPr id="28704" name="TextBox 227"/>
              <p:cNvSpPr txBox="1">
                <a:spLocks noChangeArrowheads="1"/>
              </p:cNvSpPr>
              <p:nvPr/>
            </p:nvSpPr>
            <p:spPr bwMode="auto">
              <a:xfrm>
                <a:off x="8017838" y="3928265"/>
                <a:ext cx="71846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2 k</a:t>
                </a:r>
                <a:r>
                  <a:rPr lang="el-GR" sz="2000"/>
                  <a:t>Ω</a:t>
                </a:r>
                <a:endParaRPr lang="en-US" sz="2000"/>
              </a:p>
            </p:txBody>
          </p:sp>
          <p:sp>
            <p:nvSpPr>
              <p:cNvPr id="28705" name="TextBox 227"/>
              <p:cNvSpPr txBox="1">
                <a:spLocks noChangeArrowheads="1"/>
              </p:cNvSpPr>
              <p:nvPr/>
            </p:nvSpPr>
            <p:spPr bwMode="auto">
              <a:xfrm>
                <a:off x="6492250" y="5632803"/>
                <a:ext cx="1029659" cy="400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0.2 M</a:t>
                </a:r>
                <a:r>
                  <a:rPr lang="el-GR" sz="2000"/>
                  <a:t>Ω</a:t>
                </a:r>
                <a:endParaRPr lang="en-US" sz="2000"/>
              </a:p>
            </p:txBody>
          </p:sp>
          <p:sp>
            <p:nvSpPr>
              <p:cNvPr id="61" name="Arc 60"/>
              <p:cNvSpPr/>
              <p:nvPr/>
            </p:nvSpPr>
            <p:spPr>
              <a:xfrm rot="13089726">
                <a:off x="5754936" y="4967096"/>
                <a:ext cx="438239" cy="498605"/>
              </a:xfrm>
              <a:prstGeom prst="arc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5648551" y="5049668"/>
                <a:ext cx="0" cy="40491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5045178" y="5252921"/>
                <a:ext cx="60337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09" name="TextBox 227"/>
              <p:cNvSpPr txBox="1">
                <a:spLocks noChangeArrowheads="1"/>
              </p:cNvSpPr>
              <p:nvPr/>
            </p:nvSpPr>
            <p:spPr bwMode="auto">
              <a:xfrm>
                <a:off x="4422131" y="5733300"/>
                <a:ext cx="13580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sin(200</a:t>
                </a:r>
                <a:r>
                  <a:rPr lang="el-GR" sz="2000"/>
                  <a:t>π</a:t>
                </a:r>
                <a:r>
                  <a:rPr lang="en-US" sz="2000"/>
                  <a:t>t)</a:t>
                </a:r>
              </a:p>
            </p:txBody>
          </p:sp>
          <p:sp>
            <p:nvSpPr>
              <p:cNvPr id="28710" name="Oval 4"/>
              <p:cNvSpPr>
                <a:spLocks noChangeArrowheads="1"/>
              </p:cNvSpPr>
              <p:nvPr/>
            </p:nvSpPr>
            <p:spPr bwMode="auto">
              <a:xfrm>
                <a:off x="3964097" y="5694770"/>
                <a:ext cx="4572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28711" name="Text Box 5"/>
              <p:cNvSpPr txBox="1">
                <a:spLocks noChangeArrowheads="1"/>
              </p:cNvSpPr>
              <p:nvPr/>
            </p:nvSpPr>
            <p:spPr bwMode="auto">
              <a:xfrm>
                <a:off x="4047101" y="5711099"/>
                <a:ext cx="2435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60000"/>
                  </a:lnSpc>
                </a:pPr>
                <a:r>
                  <a:rPr lang="en-US" sz="2000"/>
                  <a:t>+</a:t>
                </a:r>
              </a:p>
              <a:p>
                <a:pPr eaLnBrk="1" hangingPunct="1">
                  <a:lnSpc>
                    <a:spcPct val="60000"/>
                  </a:lnSpc>
                </a:pPr>
                <a:r>
                  <a:rPr lang="en-US" sz="2000"/>
                  <a:t>_</a:t>
                </a:r>
              </a:p>
            </p:txBody>
          </p:sp>
          <p:grpSp>
            <p:nvGrpSpPr>
              <p:cNvPr id="28712" name="Group 41"/>
              <p:cNvGrpSpPr>
                <a:grpSpLocks/>
              </p:cNvGrpSpPr>
              <p:nvPr/>
            </p:nvGrpSpPr>
            <p:grpSpPr bwMode="auto">
              <a:xfrm>
                <a:off x="3957520" y="6501400"/>
                <a:ext cx="457200" cy="200025"/>
                <a:chOff x="1728" y="3936"/>
                <a:chExt cx="288" cy="126"/>
              </a:xfrm>
            </p:grpSpPr>
            <p:sp>
              <p:nvSpPr>
                <p:cNvPr id="28722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28" y="3936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3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776" y="4005"/>
                  <a:ext cx="19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4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815" y="4062"/>
                  <a:ext cx="96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68" name="Straight Connector 67"/>
              <p:cNvCxnSpPr>
                <a:stCxn id="28710" idx="4"/>
              </p:cNvCxnSpPr>
              <p:nvPr/>
            </p:nvCxnSpPr>
            <p:spPr>
              <a:xfrm>
                <a:off x="4192518" y="6151679"/>
                <a:ext cx="0" cy="349341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4192518" y="5238630"/>
                <a:ext cx="0" cy="44302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4192518" y="5248157"/>
                <a:ext cx="852661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5648551" y="4927399"/>
                <a:ext cx="385842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17" name="TextBox 71"/>
              <p:cNvSpPr txBox="1">
                <a:spLocks noChangeArrowheads="1"/>
              </p:cNvSpPr>
              <p:nvPr/>
            </p:nvSpPr>
            <p:spPr bwMode="auto">
              <a:xfrm>
                <a:off x="5263290" y="4696365"/>
                <a:ext cx="5774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Z</a:t>
                </a:r>
                <a:r>
                  <a:rPr lang="en-US" sz="2000" baseline="-25000"/>
                  <a:t>in</a:t>
                </a:r>
                <a:endParaRPr lang="en-US" sz="2000"/>
              </a:p>
            </p:txBody>
          </p:sp>
          <p:sp>
            <p:nvSpPr>
              <p:cNvPr id="28718" name="TextBox 227"/>
              <p:cNvSpPr txBox="1">
                <a:spLocks noChangeArrowheads="1"/>
              </p:cNvSpPr>
              <p:nvPr/>
            </p:nvSpPr>
            <p:spPr bwMode="auto">
              <a:xfrm>
                <a:off x="8591843" y="3352190"/>
                <a:ext cx="86113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+20 V</a:t>
                </a:r>
              </a:p>
            </p:txBody>
          </p:sp>
          <p:sp>
            <p:nvSpPr>
              <p:cNvPr id="28719" name="TextBox 73"/>
              <p:cNvSpPr txBox="1">
                <a:spLocks noChangeArrowheads="1"/>
              </p:cNvSpPr>
              <p:nvPr/>
            </p:nvSpPr>
            <p:spPr bwMode="auto">
              <a:xfrm>
                <a:off x="7951640" y="4542745"/>
                <a:ext cx="38343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D</a:t>
                </a:r>
              </a:p>
            </p:txBody>
          </p:sp>
          <p:sp>
            <p:nvSpPr>
              <p:cNvPr id="28720" name="TextBox 74"/>
              <p:cNvSpPr txBox="1">
                <a:spLocks noChangeArrowheads="1"/>
              </p:cNvSpPr>
              <p:nvPr/>
            </p:nvSpPr>
            <p:spPr bwMode="auto">
              <a:xfrm>
                <a:off x="7068325" y="4888390"/>
                <a:ext cx="38023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G</a:t>
                </a:r>
              </a:p>
            </p:txBody>
          </p:sp>
          <p:sp>
            <p:nvSpPr>
              <p:cNvPr id="28721" name="TextBox 75"/>
              <p:cNvSpPr txBox="1">
                <a:spLocks noChangeArrowheads="1"/>
              </p:cNvSpPr>
              <p:nvPr/>
            </p:nvSpPr>
            <p:spPr bwMode="auto">
              <a:xfrm>
                <a:off x="7951640" y="5440778"/>
                <a:ext cx="31931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S</a:t>
                </a:r>
              </a:p>
            </p:txBody>
          </p:sp>
        </p:grpSp>
        <p:sp>
          <p:nvSpPr>
            <p:cNvPr id="28679" name="Freeform 1"/>
            <p:cNvSpPr>
              <a:spLocks/>
            </p:cNvSpPr>
            <p:nvPr/>
          </p:nvSpPr>
          <p:spPr bwMode="auto">
            <a:xfrm>
              <a:off x="6181859" y="2060620"/>
              <a:ext cx="2331076" cy="3232597"/>
            </a:xfrm>
            <a:custGeom>
              <a:avLst/>
              <a:gdLst>
                <a:gd name="T0" fmla="*/ 1918952 w 2331076"/>
                <a:gd name="T1" fmla="*/ 38636 h 3232597"/>
                <a:gd name="T2" fmla="*/ 1687133 w 2331076"/>
                <a:gd name="T3" fmla="*/ 128788 h 3232597"/>
                <a:gd name="T4" fmla="*/ 1558344 w 2331076"/>
                <a:gd name="T5" fmla="*/ 193183 h 3232597"/>
                <a:gd name="T6" fmla="*/ 1236372 w 2331076"/>
                <a:gd name="T7" fmla="*/ 321972 h 3232597"/>
                <a:gd name="T8" fmla="*/ 1159099 w 2331076"/>
                <a:gd name="T9" fmla="*/ 360608 h 3232597"/>
                <a:gd name="T10" fmla="*/ 991673 w 2331076"/>
                <a:gd name="T11" fmla="*/ 489397 h 3232597"/>
                <a:gd name="T12" fmla="*/ 914400 w 2331076"/>
                <a:gd name="T13" fmla="*/ 656822 h 3232597"/>
                <a:gd name="T14" fmla="*/ 824248 w 2331076"/>
                <a:gd name="T15" fmla="*/ 824248 h 3232597"/>
                <a:gd name="T16" fmla="*/ 785611 w 2331076"/>
                <a:gd name="T17" fmla="*/ 914400 h 3232597"/>
                <a:gd name="T18" fmla="*/ 721217 w 2331076"/>
                <a:gd name="T19" fmla="*/ 1056067 h 3232597"/>
                <a:gd name="T20" fmla="*/ 682580 w 2331076"/>
                <a:gd name="T21" fmla="*/ 1133341 h 3232597"/>
                <a:gd name="T22" fmla="*/ 605307 w 2331076"/>
                <a:gd name="T23" fmla="*/ 1223493 h 3232597"/>
                <a:gd name="T24" fmla="*/ 489397 w 2331076"/>
                <a:gd name="T25" fmla="*/ 1390918 h 3232597"/>
                <a:gd name="T26" fmla="*/ 412124 w 2331076"/>
                <a:gd name="T27" fmla="*/ 1519707 h 3232597"/>
                <a:gd name="T28" fmla="*/ 386366 w 2331076"/>
                <a:gd name="T29" fmla="*/ 1609859 h 3232597"/>
                <a:gd name="T30" fmla="*/ 115910 w 2331076"/>
                <a:gd name="T31" fmla="*/ 1957588 h 3232597"/>
                <a:gd name="T32" fmla="*/ 25758 w 2331076"/>
                <a:gd name="T33" fmla="*/ 2202287 h 3232597"/>
                <a:gd name="T34" fmla="*/ 64395 w 2331076"/>
                <a:gd name="T35" fmla="*/ 2575774 h 3232597"/>
                <a:gd name="T36" fmla="*/ 167426 w 2331076"/>
                <a:gd name="T37" fmla="*/ 2730321 h 3232597"/>
                <a:gd name="T38" fmla="*/ 270456 w 2331076"/>
                <a:gd name="T39" fmla="*/ 2871988 h 3232597"/>
                <a:gd name="T40" fmla="*/ 347730 w 2331076"/>
                <a:gd name="T41" fmla="*/ 2962141 h 3232597"/>
                <a:gd name="T42" fmla="*/ 450761 w 2331076"/>
                <a:gd name="T43" fmla="*/ 3052293 h 3232597"/>
                <a:gd name="T44" fmla="*/ 695459 w 2331076"/>
                <a:gd name="T45" fmla="*/ 3168203 h 3232597"/>
                <a:gd name="T46" fmla="*/ 837127 w 2331076"/>
                <a:gd name="T47" fmla="*/ 3193960 h 3232597"/>
                <a:gd name="T48" fmla="*/ 1609859 w 2331076"/>
                <a:gd name="T49" fmla="*/ 3232597 h 3232597"/>
                <a:gd name="T50" fmla="*/ 1906073 w 2331076"/>
                <a:gd name="T51" fmla="*/ 3155324 h 3232597"/>
                <a:gd name="T52" fmla="*/ 1996226 w 2331076"/>
                <a:gd name="T53" fmla="*/ 3078050 h 3232597"/>
                <a:gd name="T54" fmla="*/ 2189409 w 2331076"/>
                <a:gd name="T55" fmla="*/ 2833352 h 3232597"/>
                <a:gd name="T56" fmla="*/ 2228045 w 2331076"/>
                <a:gd name="T57" fmla="*/ 2730321 h 3232597"/>
                <a:gd name="T58" fmla="*/ 2266682 w 2331076"/>
                <a:gd name="T59" fmla="*/ 2653048 h 3232597"/>
                <a:gd name="T60" fmla="*/ 2318197 w 2331076"/>
                <a:gd name="T61" fmla="*/ 489397 h 3232597"/>
                <a:gd name="T62" fmla="*/ 2279561 w 2331076"/>
                <a:gd name="T63" fmla="*/ 257577 h 32325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31076"/>
                <a:gd name="T97" fmla="*/ 0 h 3232597"/>
                <a:gd name="T98" fmla="*/ 2331076 w 2331076"/>
                <a:gd name="T99" fmla="*/ 3232597 h 32325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31076" h="3232597">
                  <a:moveTo>
                    <a:pt x="2125014" y="0"/>
                  </a:moveTo>
                  <a:cubicBezTo>
                    <a:pt x="1864881" y="26014"/>
                    <a:pt x="2102812" y="-7329"/>
                    <a:pt x="1918952" y="38636"/>
                  </a:cubicBezTo>
                  <a:lnTo>
                    <a:pt x="1815921" y="64394"/>
                  </a:lnTo>
                  <a:cubicBezTo>
                    <a:pt x="1772992" y="85859"/>
                    <a:pt x="1731697" y="110963"/>
                    <a:pt x="1687133" y="128788"/>
                  </a:cubicBezTo>
                  <a:cubicBezTo>
                    <a:pt x="1665668" y="137374"/>
                    <a:pt x="1643416" y="144207"/>
                    <a:pt x="1622738" y="154546"/>
                  </a:cubicBezTo>
                  <a:cubicBezTo>
                    <a:pt x="1600349" y="165741"/>
                    <a:pt x="1580733" y="181988"/>
                    <a:pt x="1558344" y="193183"/>
                  </a:cubicBezTo>
                  <a:cubicBezTo>
                    <a:pt x="1542598" y="201056"/>
                    <a:pt x="1383044" y="277374"/>
                    <a:pt x="1326524" y="296214"/>
                  </a:cubicBezTo>
                  <a:cubicBezTo>
                    <a:pt x="1296875" y="306097"/>
                    <a:pt x="1266307" y="312992"/>
                    <a:pt x="1236372" y="321972"/>
                  </a:cubicBezTo>
                  <a:cubicBezTo>
                    <a:pt x="1223369" y="325873"/>
                    <a:pt x="1210614" y="330557"/>
                    <a:pt x="1197735" y="334850"/>
                  </a:cubicBezTo>
                  <a:cubicBezTo>
                    <a:pt x="1184856" y="343436"/>
                    <a:pt x="1172943" y="353686"/>
                    <a:pt x="1159099" y="360608"/>
                  </a:cubicBezTo>
                  <a:cubicBezTo>
                    <a:pt x="1109104" y="385606"/>
                    <a:pt x="1127965" y="357720"/>
                    <a:pt x="1081826" y="399245"/>
                  </a:cubicBezTo>
                  <a:cubicBezTo>
                    <a:pt x="1050237" y="427675"/>
                    <a:pt x="991673" y="489397"/>
                    <a:pt x="991673" y="489397"/>
                  </a:cubicBezTo>
                  <a:cubicBezTo>
                    <a:pt x="952288" y="607562"/>
                    <a:pt x="1018120" y="423627"/>
                    <a:pt x="940158" y="579549"/>
                  </a:cubicBezTo>
                  <a:cubicBezTo>
                    <a:pt x="928016" y="603834"/>
                    <a:pt x="923679" y="631306"/>
                    <a:pt x="914400" y="656822"/>
                  </a:cubicBezTo>
                  <a:cubicBezTo>
                    <a:pt x="906499" y="678549"/>
                    <a:pt x="898981" y="700539"/>
                    <a:pt x="888642" y="721217"/>
                  </a:cubicBezTo>
                  <a:cubicBezTo>
                    <a:pt x="873108" y="752286"/>
                    <a:pt x="844682" y="793597"/>
                    <a:pt x="824248" y="824248"/>
                  </a:cubicBezTo>
                  <a:cubicBezTo>
                    <a:pt x="819955" y="841420"/>
                    <a:pt x="818342" y="859494"/>
                    <a:pt x="811369" y="875763"/>
                  </a:cubicBezTo>
                  <a:cubicBezTo>
                    <a:pt x="805272" y="889990"/>
                    <a:pt x="793291" y="900961"/>
                    <a:pt x="785611" y="914400"/>
                  </a:cubicBezTo>
                  <a:cubicBezTo>
                    <a:pt x="776086" y="931069"/>
                    <a:pt x="767417" y="948269"/>
                    <a:pt x="759854" y="965915"/>
                  </a:cubicBezTo>
                  <a:cubicBezTo>
                    <a:pt x="728894" y="1038156"/>
                    <a:pt x="770031" y="970644"/>
                    <a:pt x="721217" y="1056067"/>
                  </a:cubicBezTo>
                  <a:cubicBezTo>
                    <a:pt x="713537" y="1069506"/>
                    <a:pt x="702381" y="1080859"/>
                    <a:pt x="695459" y="1094704"/>
                  </a:cubicBezTo>
                  <a:cubicBezTo>
                    <a:pt x="689388" y="1106846"/>
                    <a:pt x="690110" y="1122045"/>
                    <a:pt x="682580" y="1133341"/>
                  </a:cubicBezTo>
                  <a:cubicBezTo>
                    <a:pt x="672477" y="1148495"/>
                    <a:pt x="655797" y="1158149"/>
                    <a:pt x="643944" y="1171977"/>
                  </a:cubicBezTo>
                  <a:cubicBezTo>
                    <a:pt x="629975" y="1188274"/>
                    <a:pt x="617616" y="1205908"/>
                    <a:pt x="605307" y="1223493"/>
                  </a:cubicBezTo>
                  <a:cubicBezTo>
                    <a:pt x="587554" y="1248854"/>
                    <a:pt x="570964" y="1275008"/>
                    <a:pt x="553792" y="1300766"/>
                  </a:cubicBezTo>
                  <a:cubicBezTo>
                    <a:pt x="533405" y="1331347"/>
                    <a:pt x="513362" y="1362958"/>
                    <a:pt x="489397" y="1390918"/>
                  </a:cubicBezTo>
                  <a:cubicBezTo>
                    <a:pt x="477544" y="1404747"/>
                    <a:pt x="463640" y="1416676"/>
                    <a:pt x="450761" y="1429555"/>
                  </a:cubicBezTo>
                  <a:cubicBezTo>
                    <a:pt x="420558" y="1520163"/>
                    <a:pt x="459868" y="1408306"/>
                    <a:pt x="412124" y="1519707"/>
                  </a:cubicBezTo>
                  <a:cubicBezTo>
                    <a:pt x="406776" y="1532185"/>
                    <a:pt x="402974" y="1545290"/>
                    <a:pt x="399245" y="1558343"/>
                  </a:cubicBezTo>
                  <a:cubicBezTo>
                    <a:pt x="394382" y="1575362"/>
                    <a:pt x="394962" y="1594386"/>
                    <a:pt x="386366" y="1609859"/>
                  </a:cubicBezTo>
                  <a:cubicBezTo>
                    <a:pt x="336661" y="1699328"/>
                    <a:pt x="344957" y="1651268"/>
                    <a:pt x="283335" y="1712890"/>
                  </a:cubicBezTo>
                  <a:cubicBezTo>
                    <a:pt x="165282" y="1830943"/>
                    <a:pt x="187764" y="1813881"/>
                    <a:pt x="115910" y="1957588"/>
                  </a:cubicBezTo>
                  <a:cubicBezTo>
                    <a:pt x="94178" y="2001052"/>
                    <a:pt x="66098" y="2051863"/>
                    <a:pt x="51516" y="2099256"/>
                  </a:cubicBezTo>
                  <a:cubicBezTo>
                    <a:pt x="41105" y="2133091"/>
                    <a:pt x="36953" y="2168703"/>
                    <a:pt x="25758" y="2202287"/>
                  </a:cubicBezTo>
                  <a:lnTo>
                    <a:pt x="0" y="2279560"/>
                  </a:lnTo>
                  <a:cubicBezTo>
                    <a:pt x="21293" y="2481840"/>
                    <a:pt x="-21696" y="2475334"/>
                    <a:pt x="64395" y="2575774"/>
                  </a:cubicBezTo>
                  <a:cubicBezTo>
                    <a:pt x="76248" y="2589603"/>
                    <a:pt x="90152" y="2601532"/>
                    <a:pt x="103031" y="2614411"/>
                  </a:cubicBezTo>
                  <a:cubicBezTo>
                    <a:pt x="119226" y="2662997"/>
                    <a:pt x="123141" y="2686036"/>
                    <a:pt x="167426" y="2730321"/>
                  </a:cubicBezTo>
                  <a:cubicBezTo>
                    <a:pt x="180305" y="2743200"/>
                    <a:pt x="195350" y="2754227"/>
                    <a:pt x="206062" y="2768957"/>
                  </a:cubicBezTo>
                  <a:cubicBezTo>
                    <a:pt x="229883" y="2801711"/>
                    <a:pt x="248713" y="2837820"/>
                    <a:pt x="270456" y="2871988"/>
                  </a:cubicBezTo>
                  <a:cubicBezTo>
                    <a:pt x="278766" y="2885047"/>
                    <a:pt x="285269" y="2899680"/>
                    <a:pt x="296214" y="2910625"/>
                  </a:cubicBezTo>
                  <a:cubicBezTo>
                    <a:pt x="313386" y="2927797"/>
                    <a:pt x="331926" y="2943703"/>
                    <a:pt x="347730" y="2962141"/>
                  </a:cubicBezTo>
                  <a:cubicBezTo>
                    <a:pt x="379408" y="2999099"/>
                    <a:pt x="367464" y="3009640"/>
                    <a:pt x="412124" y="3039414"/>
                  </a:cubicBezTo>
                  <a:cubicBezTo>
                    <a:pt x="423420" y="3046944"/>
                    <a:pt x="438619" y="3046222"/>
                    <a:pt x="450761" y="3052293"/>
                  </a:cubicBezTo>
                  <a:cubicBezTo>
                    <a:pt x="464605" y="3059215"/>
                    <a:pt x="475867" y="3070533"/>
                    <a:pt x="489397" y="3078050"/>
                  </a:cubicBezTo>
                  <a:cubicBezTo>
                    <a:pt x="549302" y="3111330"/>
                    <a:pt x="634216" y="3147790"/>
                    <a:pt x="695459" y="3168203"/>
                  </a:cubicBezTo>
                  <a:cubicBezTo>
                    <a:pt x="708338" y="3172496"/>
                    <a:pt x="720739" y="3178653"/>
                    <a:pt x="734096" y="3181081"/>
                  </a:cubicBezTo>
                  <a:cubicBezTo>
                    <a:pt x="768149" y="3187272"/>
                    <a:pt x="802864" y="3189065"/>
                    <a:pt x="837127" y="3193960"/>
                  </a:cubicBezTo>
                  <a:cubicBezTo>
                    <a:pt x="868678" y="3198467"/>
                    <a:pt x="976509" y="3218679"/>
                    <a:pt x="1004552" y="3219718"/>
                  </a:cubicBezTo>
                  <a:cubicBezTo>
                    <a:pt x="1206228" y="3227188"/>
                    <a:pt x="1408090" y="3228304"/>
                    <a:pt x="1609859" y="3232597"/>
                  </a:cubicBezTo>
                  <a:cubicBezTo>
                    <a:pt x="1682839" y="3228304"/>
                    <a:pt x="1758061" y="3238172"/>
                    <a:pt x="1828800" y="3219718"/>
                  </a:cubicBezTo>
                  <a:cubicBezTo>
                    <a:pt x="1861243" y="3211255"/>
                    <a:pt x="1878957" y="3175045"/>
                    <a:pt x="1906073" y="3155324"/>
                  </a:cubicBezTo>
                  <a:cubicBezTo>
                    <a:pt x="1926318" y="3140601"/>
                    <a:pt x="1949003" y="3129566"/>
                    <a:pt x="1970468" y="3116687"/>
                  </a:cubicBezTo>
                  <a:cubicBezTo>
                    <a:pt x="1979054" y="3103808"/>
                    <a:pt x="1986153" y="3089802"/>
                    <a:pt x="1996226" y="3078050"/>
                  </a:cubicBezTo>
                  <a:cubicBezTo>
                    <a:pt x="2073238" y="2988203"/>
                    <a:pt x="2062856" y="3044271"/>
                    <a:pt x="2150772" y="2897746"/>
                  </a:cubicBezTo>
                  <a:cubicBezTo>
                    <a:pt x="2163651" y="2876281"/>
                    <a:pt x="2178214" y="2855741"/>
                    <a:pt x="2189409" y="2833352"/>
                  </a:cubicBezTo>
                  <a:cubicBezTo>
                    <a:pt x="2195480" y="2821210"/>
                    <a:pt x="2197520" y="2807426"/>
                    <a:pt x="2202287" y="2794715"/>
                  </a:cubicBezTo>
                  <a:cubicBezTo>
                    <a:pt x="2210404" y="2773069"/>
                    <a:pt x="2217706" y="2750999"/>
                    <a:pt x="2228045" y="2730321"/>
                  </a:cubicBezTo>
                  <a:cubicBezTo>
                    <a:pt x="2234967" y="2716477"/>
                    <a:pt x="2246881" y="2705528"/>
                    <a:pt x="2253803" y="2691684"/>
                  </a:cubicBezTo>
                  <a:cubicBezTo>
                    <a:pt x="2259874" y="2679542"/>
                    <a:pt x="2263049" y="2666128"/>
                    <a:pt x="2266682" y="2653048"/>
                  </a:cubicBezTo>
                  <a:cubicBezTo>
                    <a:pt x="2321285" y="2456478"/>
                    <a:pt x="2308667" y="2517043"/>
                    <a:pt x="2331076" y="2382591"/>
                  </a:cubicBezTo>
                  <a:cubicBezTo>
                    <a:pt x="2326783" y="1751526"/>
                    <a:pt x="2326287" y="1120424"/>
                    <a:pt x="2318197" y="489397"/>
                  </a:cubicBezTo>
                  <a:cubicBezTo>
                    <a:pt x="2317508" y="435678"/>
                    <a:pt x="2304716" y="364337"/>
                    <a:pt x="2292440" y="309093"/>
                  </a:cubicBezTo>
                  <a:cubicBezTo>
                    <a:pt x="2288600" y="291814"/>
                    <a:pt x="2286534" y="273846"/>
                    <a:pt x="2279561" y="257577"/>
                  </a:cubicBezTo>
                  <a:cubicBezTo>
                    <a:pt x="2267377" y="229147"/>
                    <a:pt x="2248816" y="213954"/>
                    <a:pt x="2228045" y="193183"/>
                  </a:cubicBezTo>
                </a:path>
              </a:pathLst>
            </a:cu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680" name="TextBox 2"/>
            <p:cNvSpPr txBox="1">
              <a:spLocks noChangeArrowheads="1"/>
            </p:cNvSpPr>
            <p:nvPr/>
          </p:nvSpPr>
          <p:spPr bwMode="auto">
            <a:xfrm>
              <a:off x="7599744" y="3316922"/>
              <a:ext cx="10767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</a:rPr>
                <a:t>Loop 1</a:t>
              </a:r>
            </a:p>
          </p:txBody>
        </p:sp>
      </p:grpSp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392113" y="77788"/>
            <a:ext cx="82835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Problem 8: Consider the amplifier shown below. </a:t>
            </a:r>
          </a:p>
          <a:p>
            <a:pPr eaLnBrk="1" hangingPunct="1"/>
            <a:r>
              <a:rPr lang="en-US" sz="2000"/>
              <a:t>a) Find </a:t>
            </a:r>
            <a:r>
              <a:rPr lang="en-US" sz="2000" i="1"/>
              <a:t>v</a:t>
            </a:r>
            <a:r>
              <a:rPr lang="en-US" sz="2000" i="1" baseline="-25000"/>
              <a:t>GS</a:t>
            </a:r>
            <a:r>
              <a:rPr lang="en-US" sz="2000" i="1"/>
              <a:t>(t)</a:t>
            </a:r>
            <a:r>
              <a:rPr lang="en-US" sz="2000"/>
              <a:t>. Assume that the coupling capacitor is a short circuit for the ac signal and an open circuit for the dc. 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304800" y="1773238"/>
            <a:ext cx="3236913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Soln (a): In loop 1 the 1.8 M</a:t>
            </a:r>
            <a:r>
              <a:rPr lang="el-GR" sz="2000"/>
              <a:t>Ω</a:t>
            </a:r>
            <a:r>
              <a:rPr lang="en-US" sz="2000"/>
              <a:t> and 200 k</a:t>
            </a:r>
            <a:r>
              <a:rPr lang="el-GR" sz="2000"/>
              <a:t>Ω</a:t>
            </a:r>
            <a:r>
              <a:rPr lang="en-US" sz="2000"/>
              <a:t> resistors act as voltage divider. </a:t>
            </a:r>
          </a:p>
          <a:p>
            <a:pPr eaLnBrk="1" hangingPunct="1"/>
            <a:r>
              <a:rPr lang="en-US" sz="2000"/>
              <a:t>The voltage drop across 200 k</a:t>
            </a:r>
            <a:r>
              <a:rPr lang="el-GR" sz="2000"/>
              <a:t>Ω</a:t>
            </a:r>
            <a:r>
              <a:rPr lang="en-US" sz="2000"/>
              <a:t> resistor is the dc voltage V</a:t>
            </a:r>
            <a:r>
              <a:rPr lang="en-US" sz="2000" baseline="-25000"/>
              <a:t>GSQ</a:t>
            </a:r>
            <a:r>
              <a:rPr lang="en-US" sz="2000"/>
              <a:t> </a:t>
            </a:r>
          </a:p>
          <a:p>
            <a:pPr eaLnBrk="1" hangingPunct="1"/>
            <a:r>
              <a:rPr lang="en-US" sz="2000"/>
              <a:t>V</a:t>
            </a:r>
            <a:r>
              <a:rPr lang="en-US" sz="2000" baseline="-25000"/>
              <a:t>GSQ</a:t>
            </a:r>
            <a:r>
              <a:rPr lang="en-US" sz="2000"/>
              <a:t> = 20*0.2/2=2 V</a:t>
            </a:r>
          </a:p>
        </p:txBody>
      </p:sp>
      <p:sp>
        <p:nvSpPr>
          <p:cNvPr id="28677" name="TextBox 6"/>
          <p:cNvSpPr txBox="1">
            <a:spLocks noChangeArrowheads="1"/>
          </p:cNvSpPr>
          <p:nvPr/>
        </p:nvSpPr>
        <p:spPr bwMode="auto">
          <a:xfrm>
            <a:off x="468313" y="5472113"/>
            <a:ext cx="8099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Treating the capacitor as short for ac signals, we have</a:t>
            </a:r>
          </a:p>
          <a:p>
            <a:pPr eaLnBrk="1" hangingPunct="1"/>
            <a:r>
              <a:rPr lang="en-US" sz="2400"/>
              <a:t>V</a:t>
            </a:r>
            <a:r>
              <a:rPr lang="en-US" sz="2400" baseline="-25000"/>
              <a:t>GS</a:t>
            </a:r>
            <a:r>
              <a:rPr lang="en-US" sz="2400"/>
              <a:t> =2 + sin(200</a:t>
            </a:r>
            <a:r>
              <a:rPr lang="el-GR" sz="2400"/>
              <a:t>π</a:t>
            </a:r>
            <a:r>
              <a:rPr lang="en-US" sz="2400"/>
              <a:t>t)</a:t>
            </a:r>
          </a:p>
        </p:txBody>
      </p:sp>
    </p:spTree>
    <p:extLst>
      <p:ext uri="{BB962C8B-B14F-4D97-AF65-F5344CB8AC3E}">
        <p14:creationId xmlns:p14="http://schemas.microsoft.com/office/powerpoint/2010/main" val="1026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128" y="3381698"/>
            <a:ext cx="8686352" cy="1467966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9699" name="TextBox 1"/>
          <p:cNvSpPr txBox="1">
            <a:spLocks noChangeArrowheads="1"/>
          </p:cNvSpPr>
          <p:nvPr/>
        </p:nvSpPr>
        <p:spPr bwMode="auto">
          <a:xfrm>
            <a:off x="755650" y="44450"/>
            <a:ext cx="7704138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/>
              <a:t>b) If the FET has V</a:t>
            </a:r>
            <a:r>
              <a:rPr lang="en-US" sz="2200" baseline="-25000"/>
              <a:t>t0</a:t>
            </a:r>
            <a:r>
              <a:rPr lang="en-US" sz="2200"/>
              <a:t> = 1V and K = 0.5 mA/V</a:t>
            </a:r>
            <a:r>
              <a:rPr lang="en-US" sz="2200" baseline="30000"/>
              <a:t>2</a:t>
            </a:r>
            <a:r>
              <a:rPr lang="en-US" sz="2200"/>
              <a:t>, sketch its drain characteristics to scale for </a:t>
            </a:r>
            <a:r>
              <a:rPr lang="en-US" sz="2200" i="1"/>
              <a:t>V</a:t>
            </a:r>
            <a:r>
              <a:rPr lang="en-US" sz="2200" i="1" baseline="-25000"/>
              <a:t>GS</a:t>
            </a:r>
            <a:r>
              <a:rPr lang="en-US" sz="2200"/>
              <a:t> = 1, 2, 3, and 4 V.</a:t>
            </a:r>
          </a:p>
          <a:p>
            <a:pPr eaLnBrk="1" hangingPunct="1"/>
            <a:r>
              <a:rPr lang="en-US" sz="2200"/>
              <a:t>c) Draw the load line for the amplifier on the characteristics.</a:t>
            </a:r>
          </a:p>
          <a:p>
            <a:pPr eaLnBrk="1" hangingPunct="1"/>
            <a:r>
              <a:rPr lang="en-US" sz="2200"/>
              <a:t>d) Find the values of V</a:t>
            </a:r>
            <a:r>
              <a:rPr lang="en-US" sz="2200" baseline="-25000"/>
              <a:t>DSQ</a:t>
            </a:r>
            <a:r>
              <a:rPr lang="en-US" sz="2200"/>
              <a:t>, V</a:t>
            </a:r>
            <a:r>
              <a:rPr lang="en-US" sz="2200" baseline="-25000"/>
              <a:t>DSmin</a:t>
            </a:r>
            <a:r>
              <a:rPr lang="en-US" sz="2200"/>
              <a:t>, and V</a:t>
            </a:r>
            <a:r>
              <a:rPr lang="en-US" sz="2200" baseline="-25000"/>
              <a:t>DSmax</a:t>
            </a:r>
            <a:r>
              <a:rPr lang="en-US" sz="2200"/>
              <a:t>.</a:t>
            </a: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468313" y="1916113"/>
            <a:ext cx="7991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To obtain the drain characteristics apply the following equations</a:t>
            </a:r>
          </a:p>
        </p:txBody>
      </p:sp>
    </p:spTree>
    <p:extLst>
      <p:ext uri="{BB962C8B-B14F-4D97-AF65-F5344CB8AC3E}">
        <p14:creationId xmlns:p14="http://schemas.microsoft.com/office/powerpoint/2010/main" val="20373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51175"/>
            <a:ext cx="4232275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55576" y="141338"/>
            <a:ext cx="7467622" cy="1271438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0724" name="TextBox 2"/>
          <p:cNvSpPr txBox="1">
            <a:spLocks noChangeArrowheads="1"/>
          </p:cNvSpPr>
          <p:nvPr/>
        </p:nvSpPr>
        <p:spPr bwMode="auto">
          <a:xfrm>
            <a:off x="107950" y="1557338"/>
            <a:ext cx="8948738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b) Plot shows the drain characteristics for </a:t>
            </a:r>
            <a:r>
              <a:rPr lang="en-US" sz="2000" i="1"/>
              <a:t>V</a:t>
            </a:r>
            <a:r>
              <a:rPr lang="en-US" sz="2000" i="1" baseline="-25000"/>
              <a:t>GS</a:t>
            </a:r>
            <a:r>
              <a:rPr lang="en-US" sz="2000"/>
              <a:t> = 1, 2, 3, and 4 V.</a:t>
            </a:r>
          </a:p>
          <a:p>
            <a:pPr eaLnBrk="1" hangingPunct="1"/>
            <a:r>
              <a:rPr lang="en-US" sz="2000"/>
              <a:t>c) To get the load line apply KVL to loop 2:</a:t>
            </a:r>
          </a:p>
          <a:p>
            <a:pPr eaLnBrk="1" hangingPunct="1"/>
            <a:r>
              <a:rPr lang="en-US" sz="2000"/>
              <a:t>	20 – 2 k</a:t>
            </a:r>
            <a:r>
              <a:rPr lang="el-GR" sz="2000"/>
              <a:t>Ω</a:t>
            </a:r>
            <a:r>
              <a:rPr lang="en-US" sz="2000"/>
              <a:t>*i</a:t>
            </a:r>
            <a:r>
              <a:rPr lang="en-US" sz="2000" baseline="-25000"/>
              <a:t>D</a:t>
            </a:r>
            <a:r>
              <a:rPr lang="en-US" sz="2000"/>
              <a:t>(t) = V</a:t>
            </a:r>
            <a:r>
              <a:rPr lang="en-US" sz="2000" baseline="-25000"/>
              <a:t>DS</a:t>
            </a:r>
            <a:r>
              <a:rPr lang="en-US" sz="2000"/>
              <a:t>(t)</a:t>
            </a:r>
          </a:p>
          <a:p>
            <a:pPr eaLnBrk="1" hangingPunct="1"/>
            <a:r>
              <a:rPr lang="en-US" sz="2000"/>
              <a:t>The red line in the plot is the load line.</a:t>
            </a:r>
          </a:p>
        </p:txBody>
      </p:sp>
      <p:grpSp>
        <p:nvGrpSpPr>
          <p:cNvPr id="30725" name="Group 84"/>
          <p:cNvGrpSpPr>
            <a:grpSpLocks/>
          </p:cNvGrpSpPr>
          <p:nvPr/>
        </p:nvGrpSpPr>
        <p:grpSpPr bwMode="auto">
          <a:xfrm>
            <a:off x="4356100" y="3463925"/>
            <a:ext cx="4700588" cy="2846388"/>
            <a:chOff x="4355976" y="3316979"/>
            <a:chExt cx="4700922" cy="2846850"/>
          </a:xfrm>
        </p:grpSpPr>
        <p:grpSp>
          <p:nvGrpSpPr>
            <p:cNvPr id="30726" name="Group 7"/>
            <p:cNvGrpSpPr>
              <a:grpSpLocks/>
            </p:cNvGrpSpPr>
            <p:nvPr/>
          </p:nvGrpSpPr>
          <p:grpSpPr bwMode="auto">
            <a:xfrm>
              <a:off x="4355976" y="3316979"/>
              <a:ext cx="4700922" cy="2846850"/>
              <a:chOff x="3957520" y="3352190"/>
              <a:chExt cx="5530496" cy="3349235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7446532" y="4811060"/>
                <a:ext cx="0" cy="88354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>
                <a:off x="5761795" y="5253763"/>
                <a:ext cx="1684737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599690" y="5080044"/>
                <a:ext cx="0" cy="34557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599690" y="5502201"/>
                <a:ext cx="0" cy="34557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7599690" y="4657888"/>
                <a:ext cx="0" cy="34557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7599690" y="4811060"/>
                <a:ext cx="3847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7599690" y="5259368"/>
                <a:ext cx="3847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7599690" y="5657240"/>
                <a:ext cx="384763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7984453" y="4368355"/>
                <a:ext cx="0" cy="442705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7984453" y="5657240"/>
                <a:ext cx="0" cy="844313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7984453" y="5253763"/>
                <a:ext cx="0" cy="403477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40" name="Group 21"/>
              <p:cNvGrpSpPr>
                <a:grpSpLocks/>
              </p:cNvGrpSpPr>
              <p:nvPr/>
            </p:nvGrpSpPr>
            <p:grpSpPr bwMode="auto">
              <a:xfrm>
                <a:off x="7937992" y="3785754"/>
                <a:ext cx="127000" cy="628650"/>
                <a:chOff x="3781425" y="5421313"/>
                <a:chExt cx="127000" cy="628650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3826019" y="5421113"/>
                  <a:ext cx="0" cy="1139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826019" y="5936667"/>
                  <a:ext cx="0" cy="1139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3826019" y="5529454"/>
                  <a:ext cx="76579" cy="5417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flipH="1">
                  <a:off x="3781192" y="5576153"/>
                  <a:ext cx="127009" cy="9152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3786795" y="5654607"/>
                  <a:ext cx="115803" cy="8405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flipH="1">
                  <a:off x="3781192" y="5731193"/>
                  <a:ext cx="127009" cy="840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3786795" y="5807779"/>
                  <a:ext cx="115803" cy="8405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flipV="1">
                  <a:off x="3826019" y="5876893"/>
                  <a:ext cx="76579" cy="672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Straight Connector 22"/>
              <p:cNvCxnSpPr/>
              <p:nvPr/>
            </p:nvCxnSpPr>
            <p:spPr>
              <a:xfrm flipV="1">
                <a:off x="6807752" y="4357147"/>
                <a:ext cx="0" cy="896616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42" name="Group 23"/>
              <p:cNvGrpSpPr>
                <a:grpSpLocks/>
              </p:cNvGrpSpPr>
              <p:nvPr/>
            </p:nvGrpSpPr>
            <p:grpSpPr bwMode="auto">
              <a:xfrm>
                <a:off x="6761085" y="3774645"/>
                <a:ext cx="127000" cy="628650"/>
                <a:chOff x="3781425" y="5421313"/>
                <a:chExt cx="127000" cy="628650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>
                  <a:off x="3826225" y="5421014"/>
                  <a:ext cx="0" cy="1139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3826225" y="5936568"/>
                  <a:ext cx="0" cy="1139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3826225" y="5529355"/>
                  <a:ext cx="76579" cy="5417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flipH="1">
                  <a:off x="3781398" y="5576055"/>
                  <a:ext cx="127009" cy="9152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3787001" y="5654508"/>
                  <a:ext cx="115803" cy="8405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flipH="1">
                  <a:off x="3781398" y="5731094"/>
                  <a:ext cx="127009" cy="840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3787001" y="5807680"/>
                  <a:ext cx="115803" cy="8405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flipV="1">
                  <a:off x="3826225" y="5876794"/>
                  <a:ext cx="76579" cy="672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Straight Connector 24"/>
              <p:cNvCxnSpPr/>
              <p:nvPr/>
            </p:nvCxnSpPr>
            <p:spPr>
              <a:xfrm>
                <a:off x="6807752" y="3550193"/>
                <a:ext cx="1841631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7990057" y="3537118"/>
                <a:ext cx="0" cy="248437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6813356" y="3538985"/>
                <a:ext cx="0" cy="24843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6422989" y="6064453"/>
                <a:ext cx="0" cy="444572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47" name="Group 28"/>
              <p:cNvGrpSpPr>
                <a:grpSpLocks/>
              </p:cNvGrpSpPr>
              <p:nvPr/>
            </p:nvGrpSpPr>
            <p:grpSpPr bwMode="auto">
              <a:xfrm>
                <a:off x="6377035" y="5482933"/>
                <a:ext cx="127000" cy="628650"/>
                <a:chOff x="3781425" y="5421313"/>
                <a:chExt cx="127000" cy="628650"/>
              </a:xfrm>
            </p:grpSpPr>
            <p:cxnSp>
              <p:nvCxnSpPr>
                <p:cNvPr id="61" name="Straight Connector 60"/>
                <p:cNvCxnSpPr/>
                <p:nvPr/>
              </p:nvCxnSpPr>
              <p:spPr>
                <a:xfrm>
                  <a:off x="3825512" y="5421901"/>
                  <a:ext cx="0" cy="11394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3825512" y="5935587"/>
                  <a:ext cx="0" cy="1139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3825512" y="5530242"/>
                  <a:ext cx="76579" cy="5417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H="1">
                  <a:off x="3780685" y="5575073"/>
                  <a:ext cx="127009" cy="9339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3786288" y="5655394"/>
                  <a:ext cx="115803" cy="840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flipH="1">
                  <a:off x="3780685" y="5730112"/>
                  <a:ext cx="127009" cy="840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3786288" y="5806699"/>
                  <a:ext cx="115803" cy="8405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flipV="1">
                  <a:off x="3825512" y="5877681"/>
                  <a:ext cx="76579" cy="6537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/>
              <p:cNvCxnSpPr/>
              <p:nvPr/>
            </p:nvCxnSpPr>
            <p:spPr>
              <a:xfrm flipV="1">
                <a:off x="6428593" y="5233216"/>
                <a:ext cx="0" cy="250305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49" name="Group 41"/>
              <p:cNvGrpSpPr>
                <a:grpSpLocks/>
              </p:cNvGrpSpPr>
              <p:nvPr/>
            </p:nvGrpSpPr>
            <p:grpSpPr bwMode="auto">
              <a:xfrm>
                <a:off x="6199779" y="6501400"/>
                <a:ext cx="457200" cy="200025"/>
                <a:chOff x="1728" y="3936"/>
                <a:chExt cx="288" cy="126"/>
              </a:xfrm>
            </p:grpSpPr>
            <p:sp>
              <p:nvSpPr>
                <p:cNvPr id="30776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28" y="3936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7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776" y="4005"/>
                  <a:ext cx="19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8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815" y="4062"/>
                  <a:ext cx="96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750" name="Group 41"/>
              <p:cNvGrpSpPr>
                <a:grpSpLocks/>
              </p:cNvGrpSpPr>
              <p:nvPr/>
            </p:nvGrpSpPr>
            <p:grpSpPr bwMode="auto">
              <a:xfrm>
                <a:off x="7763275" y="6501400"/>
                <a:ext cx="457200" cy="200025"/>
                <a:chOff x="1728" y="3936"/>
                <a:chExt cx="288" cy="126"/>
              </a:xfrm>
            </p:grpSpPr>
            <p:sp>
              <p:nvSpPr>
                <p:cNvPr id="30773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28" y="3936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4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776" y="4005"/>
                  <a:ext cx="19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5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815" y="4062"/>
                  <a:ext cx="96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751" name="TextBox 227"/>
              <p:cNvSpPr txBox="1">
                <a:spLocks noChangeArrowheads="1"/>
              </p:cNvSpPr>
              <p:nvPr/>
            </p:nvSpPr>
            <p:spPr bwMode="auto">
              <a:xfrm>
                <a:off x="5903025" y="3942983"/>
                <a:ext cx="1065978" cy="416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1.8 M</a:t>
                </a:r>
                <a:r>
                  <a:rPr lang="el-GR" sz="1700"/>
                  <a:t>Ω</a:t>
                </a:r>
                <a:endParaRPr lang="en-US" sz="1700"/>
              </a:p>
            </p:txBody>
          </p:sp>
          <p:sp>
            <p:nvSpPr>
              <p:cNvPr id="30752" name="TextBox 227"/>
              <p:cNvSpPr txBox="1">
                <a:spLocks noChangeArrowheads="1"/>
              </p:cNvSpPr>
              <p:nvPr/>
            </p:nvSpPr>
            <p:spPr bwMode="auto">
              <a:xfrm>
                <a:off x="8017838" y="3928265"/>
                <a:ext cx="752846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2 k</a:t>
                </a:r>
                <a:r>
                  <a:rPr lang="el-GR" sz="1700"/>
                  <a:t>Ω</a:t>
                </a:r>
                <a:endParaRPr lang="en-US" sz="1700"/>
              </a:p>
            </p:txBody>
          </p:sp>
          <p:sp>
            <p:nvSpPr>
              <p:cNvPr id="30753" name="TextBox 227"/>
              <p:cNvSpPr txBox="1">
                <a:spLocks noChangeArrowheads="1"/>
              </p:cNvSpPr>
              <p:nvPr/>
            </p:nvSpPr>
            <p:spPr bwMode="auto">
              <a:xfrm>
                <a:off x="6492252" y="5632803"/>
                <a:ext cx="1065978" cy="416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0.2 M</a:t>
                </a:r>
                <a:r>
                  <a:rPr lang="el-GR" sz="1700"/>
                  <a:t>Ω</a:t>
                </a:r>
                <a:endParaRPr lang="en-US" sz="1700"/>
              </a:p>
            </p:txBody>
          </p:sp>
          <p:sp>
            <p:nvSpPr>
              <p:cNvPr id="36" name="Arc 35"/>
              <p:cNvSpPr/>
              <p:nvPr/>
            </p:nvSpPr>
            <p:spPr>
              <a:xfrm rot="13089726">
                <a:off x="5756192" y="4967967"/>
                <a:ext cx="437060" cy="498742"/>
              </a:xfrm>
              <a:prstGeom prst="arc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70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5647861" y="5050157"/>
                <a:ext cx="0" cy="40534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044568" y="5253763"/>
                <a:ext cx="603293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57" name="TextBox 227"/>
              <p:cNvSpPr txBox="1">
                <a:spLocks noChangeArrowheads="1"/>
              </p:cNvSpPr>
              <p:nvPr/>
            </p:nvSpPr>
            <p:spPr bwMode="auto">
              <a:xfrm>
                <a:off x="4422131" y="5733300"/>
                <a:ext cx="1394047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sin(200</a:t>
                </a:r>
                <a:r>
                  <a:rPr lang="el-GR" sz="1700"/>
                  <a:t>π</a:t>
                </a:r>
                <a:r>
                  <a:rPr lang="en-US" sz="1700"/>
                  <a:t>t)</a:t>
                </a:r>
              </a:p>
            </p:txBody>
          </p:sp>
          <p:sp>
            <p:nvSpPr>
              <p:cNvPr id="30758" name="Oval 4"/>
              <p:cNvSpPr>
                <a:spLocks noChangeArrowheads="1"/>
              </p:cNvSpPr>
              <p:nvPr/>
            </p:nvSpPr>
            <p:spPr bwMode="auto">
              <a:xfrm>
                <a:off x="3964097" y="5694770"/>
                <a:ext cx="4572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700"/>
              </a:p>
            </p:txBody>
          </p:sp>
          <p:sp>
            <p:nvSpPr>
              <p:cNvPr id="30759" name="Text Box 5"/>
              <p:cNvSpPr txBox="1">
                <a:spLocks noChangeArrowheads="1"/>
              </p:cNvSpPr>
              <p:nvPr/>
            </p:nvSpPr>
            <p:spPr bwMode="auto">
              <a:xfrm>
                <a:off x="4024689" y="5688687"/>
                <a:ext cx="243568" cy="490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60000"/>
                  </a:lnSpc>
                </a:pPr>
                <a:r>
                  <a:rPr lang="en-US" sz="1700"/>
                  <a:t>+_</a:t>
                </a:r>
              </a:p>
            </p:txBody>
          </p:sp>
          <p:grpSp>
            <p:nvGrpSpPr>
              <p:cNvPr id="30760" name="Group 41"/>
              <p:cNvGrpSpPr>
                <a:grpSpLocks/>
              </p:cNvGrpSpPr>
              <p:nvPr/>
            </p:nvGrpSpPr>
            <p:grpSpPr bwMode="auto">
              <a:xfrm>
                <a:off x="3957520" y="6501400"/>
                <a:ext cx="457200" cy="200025"/>
                <a:chOff x="1728" y="3936"/>
                <a:chExt cx="288" cy="126"/>
              </a:xfrm>
            </p:grpSpPr>
            <p:sp>
              <p:nvSpPr>
                <p:cNvPr id="30770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28" y="3936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1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776" y="4005"/>
                  <a:ext cx="19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2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815" y="4062"/>
                  <a:ext cx="96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3" name="Straight Connector 42"/>
              <p:cNvCxnSpPr>
                <a:stCxn id="30758" idx="4"/>
              </p:cNvCxnSpPr>
              <p:nvPr/>
            </p:nvCxnSpPr>
            <p:spPr>
              <a:xfrm>
                <a:off x="4192860" y="6152248"/>
                <a:ext cx="0" cy="34930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4192860" y="5238820"/>
                <a:ext cx="0" cy="44270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4192860" y="5248160"/>
                <a:ext cx="85170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5647861" y="4926872"/>
                <a:ext cx="38663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65" name="TextBox 46"/>
              <p:cNvSpPr txBox="1">
                <a:spLocks noChangeArrowheads="1"/>
              </p:cNvSpPr>
              <p:nvPr/>
            </p:nvSpPr>
            <p:spPr bwMode="auto">
              <a:xfrm>
                <a:off x="5263291" y="4696365"/>
                <a:ext cx="577400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Z</a:t>
                </a:r>
                <a:r>
                  <a:rPr lang="en-US" sz="1700" baseline="-25000"/>
                  <a:t>in</a:t>
                </a:r>
                <a:endParaRPr lang="en-US" sz="1700"/>
              </a:p>
            </p:txBody>
          </p:sp>
          <p:sp>
            <p:nvSpPr>
              <p:cNvPr id="30766" name="TextBox 227"/>
              <p:cNvSpPr txBox="1">
                <a:spLocks noChangeArrowheads="1"/>
              </p:cNvSpPr>
              <p:nvPr/>
            </p:nvSpPr>
            <p:spPr bwMode="auto">
              <a:xfrm>
                <a:off x="8591843" y="3352190"/>
                <a:ext cx="896173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+20 V</a:t>
                </a:r>
              </a:p>
            </p:txBody>
          </p:sp>
          <p:sp>
            <p:nvSpPr>
              <p:cNvPr id="30767" name="TextBox 48"/>
              <p:cNvSpPr txBox="1">
                <a:spLocks noChangeArrowheads="1"/>
              </p:cNvSpPr>
              <p:nvPr/>
            </p:nvSpPr>
            <p:spPr bwMode="auto">
              <a:xfrm>
                <a:off x="7951640" y="4542745"/>
                <a:ext cx="415273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D</a:t>
                </a:r>
              </a:p>
            </p:txBody>
          </p:sp>
          <p:sp>
            <p:nvSpPr>
              <p:cNvPr id="30768" name="TextBox 49"/>
              <p:cNvSpPr txBox="1">
                <a:spLocks noChangeArrowheads="1"/>
              </p:cNvSpPr>
              <p:nvPr/>
            </p:nvSpPr>
            <p:spPr bwMode="auto">
              <a:xfrm>
                <a:off x="7068324" y="4888390"/>
                <a:ext cx="413386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G</a:t>
                </a:r>
              </a:p>
            </p:txBody>
          </p:sp>
          <p:sp>
            <p:nvSpPr>
              <p:cNvPr id="30769" name="TextBox 50"/>
              <p:cNvSpPr txBox="1">
                <a:spLocks noChangeArrowheads="1"/>
              </p:cNvSpPr>
              <p:nvPr/>
            </p:nvSpPr>
            <p:spPr bwMode="auto">
              <a:xfrm>
                <a:off x="7951640" y="5440778"/>
                <a:ext cx="351153" cy="416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700"/>
                  <a:t>S</a:t>
                </a:r>
              </a:p>
            </p:txBody>
          </p:sp>
        </p:grpSp>
        <p:sp>
          <p:nvSpPr>
            <p:cNvPr id="30727" name="TextBox 9"/>
            <p:cNvSpPr txBox="1">
              <a:spLocks noChangeArrowheads="1"/>
            </p:cNvSpPr>
            <p:nvPr/>
          </p:nvSpPr>
          <p:spPr bwMode="auto">
            <a:xfrm>
              <a:off x="7805874" y="4629469"/>
              <a:ext cx="915205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700">
                  <a:solidFill>
                    <a:srgbClr val="FF0000"/>
                  </a:solidFill>
                </a:rPr>
                <a:t>Loop 2</a:t>
              </a:r>
            </a:p>
          </p:txBody>
        </p:sp>
        <p:sp>
          <p:nvSpPr>
            <p:cNvPr id="30728" name="Freeform 4"/>
            <p:cNvSpPr>
              <a:spLocks/>
            </p:cNvSpPr>
            <p:nvPr/>
          </p:nvSpPr>
          <p:spPr bwMode="auto">
            <a:xfrm>
              <a:off x="7810500" y="3638550"/>
              <a:ext cx="990602" cy="2362200"/>
            </a:xfrm>
            <a:custGeom>
              <a:avLst/>
              <a:gdLst>
                <a:gd name="T0" fmla="*/ 781050 w 990602"/>
                <a:gd name="T1" fmla="*/ 0 h 2362200"/>
                <a:gd name="T2" fmla="*/ 171450 w 990602"/>
                <a:gd name="T3" fmla="*/ 38100 h 2362200"/>
                <a:gd name="T4" fmla="*/ 114300 w 990602"/>
                <a:gd name="T5" fmla="*/ 57150 h 2362200"/>
                <a:gd name="T6" fmla="*/ 76200 w 990602"/>
                <a:gd name="T7" fmla="*/ 114300 h 2362200"/>
                <a:gd name="T8" fmla="*/ 76200 w 990602"/>
                <a:gd name="T9" fmla="*/ 571500 h 2362200"/>
                <a:gd name="T10" fmla="*/ 19050 w 990602"/>
                <a:gd name="T11" fmla="*/ 1162050 h 2362200"/>
                <a:gd name="T12" fmla="*/ 0 w 990602"/>
                <a:gd name="T13" fmla="*/ 1295400 h 2362200"/>
                <a:gd name="T14" fmla="*/ 19050 w 990602"/>
                <a:gd name="T15" fmla="*/ 1562100 h 2362200"/>
                <a:gd name="T16" fmla="*/ 57150 w 990602"/>
                <a:gd name="T17" fmla="*/ 1695450 h 2362200"/>
                <a:gd name="T18" fmla="*/ 76200 w 990602"/>
                <a:gd name="T19" fmla="*/ 1790700 h 2362200"/>
                <a:gd name="T20" fmla="*/ 114300 w 990602"/>
                <a:gd name="T21" fmla="*/ 1905000 h 2362200"/>
                <a:gd name="T22" fmla="*/ 152400 w 990602"/>
                <a:gd name="T23" fmla="*/ 2019300 h 2362200"/>
                <a:gd name="T24" fmla="*/ 171450 w 990602"/>
                <a:gd name="T25" fmla="*/ 2076450 h 2362200"/>
                <a:gd name="T26" fmla="*/ 209550 w 990602"/>
                <a:gd name="T27" fmla="*/ 2228850 h 2362200"/>
                <a:gd name="T28" fmla="*/ 228600 w 990602"/>
                <a:gd name="T29" fmla="*/ 2286000 h 2362200"/>
                <a:gd name="T30" fmla="*/ 342900 w 990602"/>
                <a:gd name="T31" fmla="*/ 2362200 h 2362200"/>
                <a:gd name="T32" fmla="*/ 533400 w 990602"/>
                <a:gd name="T33" fmla="*/ 2343150 h 2362200"/>
                <a:gd name="T34" fmla="*/ 647700 w 990602"/>
                <a:gd name="T35" fmla="*/ 2286000 h 2362200"/>
                <a:gd name="T36" fmla="*/ 723900 w 990602"/>
                <a:gd name="T37" fmla="*/ 2228850 h 2362200"/>
                <a:gd name="T38" fmla="*/ 819150 w 990602"/>
                <a:gd name="T39" fmla="*/ 2057400 h 2362200"/>
                <a:gd name="T40" fmla="*/ 857250 w 990602"/>
                <a:gd name="T41" fmla="*/ 2000250 h 2362200"/>
                <a:gd name="T42" fmla="*/ 876300 w 990602"/>
                <a:gd name="T43" fmla="*/ 1924050 h 2362200"/>
                <a:gd name="T44" fmla="*/ 914400 w 990602"/>
                <a:gd name="T45" fmla="*/ 1866900 h 2362200"/>
                <a:gd name="T46" fmla="*/ 933450 w 990602"/>
                <a:gd name="T47" fmla="*/ 1752600 h 2362200"/>
                <a:gd name="T48" fmla="*/ 952500 w 990602"/>
                <a:gd name="T49" fmla="*/ 1676400 h 2362200"/>
                <a:gd name="T50" fmla="*/ 990600 w 990602"/>
                <a:gd name="T51" fmla="*/ 723900 h 2362200"/>
                <a:gd name="T52" fmla="*/ 971550 w 990602"/>
                <a:gd name="T53" fmla="*/ 361950 h 2362200"/>
                <a:gd name="T54" fmla="*/ 933450 w 990602"/>
                <a:gd name="T55" fmla="*/ 304800 h 2362200"/>
                <a:gd name="T56" fmla="*/ 933450 w 990602"/>
                <a:gd name="T57" fmla="*/ 190500 h 23622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90602"/>
                <a:gd name="T88" fmla="*/ 0 h 2362200"/>
                <a:gd name="T89" fmla="*/ 990602 w 990602"/>
                <a:gd name="T90" fmla="*/ 2362200 h 236220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90602" h="2362200">
                  <a:moveTo>
                    <a:pt x="781050" y="0"/>
                  </a:moveTo>
                  <a:cubicBezTo>
                    <a:pt x="463012" y="11359"/>
                    <a:pt x="384708" y="-22831"/>
                    <a:pt x="171450" y="38100"/>
                  </a:cubicBezTo>
                  <a:cubicBezTo>
                    <a:pt x="152142" y="43617"/>
                    <a:pt x="133350" y="50800"/>
                    <a:pt x="114300" y="57150"/>
                  </a:cubicBezTo>
                  <a:cubicBezTo>
                    <a:pt x="101600" y="76200"/>
                    <a:pt x="85219" y="93256"/>
                    <a:pt x="76200" y="114300"/>
                  </a:cubicBezTo>
                  <a:cubicBezTo>
                    <a:pt x="22586" y="239399"/>
                    <a:pt x="73925" y="526003"/>
                    <a:pt x="76200" y="571500"/>
                  </a:cubicBezTo>
                  <a:cubicBezTo>
                    <a:pt x="51877" y="984998"/>
                    <a:pt x="72443" y="788300"/>
                    <a:pt x="19050" y="1162050"/>
                  </a:cubicBezTo>
                  <a:lnTo>
                    <a:pt x="0" y="1295400"/>
                  </a:lnTo>
                  <a:cubicBezTo>
                    <a:pt x="6350" y="1384300"/>
                    <a:pt x="9208" y="1473519"/>
                    <a:pt x="19050" y="1562100"/>
                  </a:cubicBezTo>
                  <a:cubicBezTo>
                    <a:pt x="26177" y="1626240"/>
                    <a:pt x="42701" y="1637653"/>
                    <a:pt x="57150" y="1695450"/>
                  </a:cubicBezTo>
                  <a:cubicBezTo>
                    <a:pt x="65003" y="1726862"/>
                    <a:pt x="67681" y="1759462"/>
                    <a:pt x="76200" y="1790700"/>
                  </a:cubicBezTo>
                  <a:cubicBezTo>
                    <a:pt x="86767" y="1829446"/>
                    <a:pt x="101600" y="1866900"/>
                    <a:pt x="114300" y="1905000"/>
                  </a:cubicBezTo>
                  <a:lnTo>
                    <a:pt x="152400" y="2019300"/>
                  </a:lnTo>
                  <a:cubicBezTo>
                    <a:pt x="158750" y="2038350"/>
                    <a:pt x="166580" y="2056969"/>
                    <a:pt x="171450" y="2076450"/>
                  </a:cubicBezTo>
                  <a:cubicBezTo>
                    <a:pt x="184150" y="2127250"/>
                    <a:pt x="192991" y="2179174"/>
                    <a:pt x="209550" y="2228850"/>
                  </a:cubicBezTo>
                  <a:cubicBezTo>
                    <a:pt x="215900" y="2247900"/>
                    <a:pt x="214401" y="2271801"/>
                    <a:pt x="228600" y="2286000"/>
                  </a:cubicBezTo>
                  <a:cubicBezTo>
                    <a:pt x="260979" y="2318379"/>
                    <a:pt x="342900" y="2362200"/>
                    <a:pt x="342900" y="2362200"/>
                  </a:cubicBezTo>
                  <a:cubicBezTo>
                    <a:pt x="406400" y="2355850"/>
                    <a:pt x="470325" y="2352854"/>
                    <a:pt x="533400" y="2343150"/>
                  </a:cubicBezTo>
                  <a:cubicBezTo>
                    <a:pt x="581507" y="2335749"/>
                    <a:pt x="608917" y="2313702"/>
                    <a:pt x="647700" y="2286000"/>
                  </a:cubicBezTo>
                  <a:cubicBezTo>
                    <a:pt x="673536" y="2267546"/>
                    <a:pt x="702806" y="2252580"/>
                    <a:pt x="723900" y="2228850"/>
                  </a:cubicBezTo>
                  <a:cubicBezTo>
                    <a:pt x="861191" y="2074397"/>
                    <a:pt x="763714" y="2168272"/>
                    <a:pt x="819150" y="2057400"/>
                  </a:cubicBezTo>
                  <a:cubicBezTo>
                    <a:pt x="829389" y="2036922"/>
                    <a:pt x="844550" y="2019300"/>
                    <a:pt x="857250" y="2000250"/>
                  </a:cubicBezTo>
                  <a:cubicBezTo>
                    <a:pt x="863600" y="1974850"/>
                    <a:pt x="865987" y="1948115"/>
                    <a:pt x="876300" y="1924050"/>
                  </a:cubicBezTo>
                  <a:cubicBezTo>
                    <a:pt x="885319" y="1903006"/>
                    <a:pt x="907160" y="1888620"/>
                    <a:pt x="914400" y="1866900"/>
                  </a:cubicBezTo>
                  <a:cubicBezTo>
                    <a:pt x="926614" y="1830257"/>
                    <a:pt x="925875" y="1790475"/>
                    <a:pt x="933450" y="1752600"/>
                  </a:cubicBezTo>
                  <a:cubicBezTo>
                    <a:pt x="938585" y="1726927"/>
                    <a:pt x="946150" y="1701800"/>
                    <a:pt x="952500" y="1676400"/>
                  </a:cubicBezTo>
                  <a:cubicBezTo>
                    <a:pt x="991646" y="1284935"/>
                    <a:pt x="990600" y="1343248"/>
                    <a:pt x="990600" y="723900"/>
                  </a:cubicBezTo>
                  <a:cubicBezTo>
                    <a:pt x="990600" y="603083"/>
                    <a:pt x="987874" y="481659"/>
                    <a:pt x="971550" y="361950"/>
                  </a:cubicBezTo>
                  <a:cubicBezTo>
                    <a:pt x="968457" y="339265"/>
                    <a:pt x="938417" y="327150"/>
                    <a:pt x="933450" y="304800"/>
                  </a:cubicBezTo>
                  <a:cubicBezTo>
                    <a:pt x="925185" y="267607"/>
                    <a:pt x="933450" y="228600"/>
                    <a:pt x="933450" y="190500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902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984375"/>
            <a:ext cx="49530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395288" y="1557338"/>
            <a:ext cx="356711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d) V</a:t>
            </a:r>
            <a:r>
              <a:rPr lang="en-US" sz="2000" baseline="-25000"/>
              <a:t>DSQ</a:t>
            </a:r>
            <a:r>
              <a:rPr lang="en-US" sz="2000"/>
              <a:t>, V</a:t>
            </a:r>
            <a:r>
              <a:rPr lang="en-US" sz="2000" baseline="-25000"/>
              <a:t>DSmin</a:t>
            </a:r>
            <a:r>
              <a:rPr lang="en-US" sz="2000"/>
              <a:t>, and V</a:t>
            </a:r>
            <a:r>
              <a:rPr lang="en-US" sz="2000" baseline="-25000"/>
              <a:t>DSmax</a:t>
            </a:r>
            <a:r>
              <a:rPr lang="en-US" sz="2000"/>
              <a:t> are the points at which the load line intersects the drain characteristics for V</a:t>
            </a:r>
            <a:r>
              <a:rPr lang="en-US" sz="2000" baseline="-25000"/>
              <a:t>GS</a:t>
            </a:r>
            <a:r>
              <a:rPr lang="en-US" sz="2000"/>
              <a:t> = 2 V, 3 V and 1 V respectively.</a:t>
            </a:r>
          </a:p>
        </p:txBody>
      </p:sp>
      <p:sp>
        <p:nvSpPr>
          <p:cNvPr id="31748" name="TextBox 1"/>
          <p:cNvSpPr txBox="1">
            <a:spLocks noChangeArrowheads="1"/>
          </p:cNvSpPr>
          <p:nvPr/>
        </p:nvSpPr>
        <p:spPr bwMode="auto">
          <a:xfrm>
            <a:off x="927100" y="3733800"/>
            <a:ext cx="20653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V</a:t>
            </a:r>
            <a:r>
              <a:rPr lang="en-US" sz="2400" baseline="-25000"/>
              <a:t>DSQ</a:t>
            </a:r>
            <a:r>
              <a:rPr lang="en-US" sz="2400"/>
              <a:t> = 19 V</a:t>
            </a:r>
          </a:p>
          <a:p>
            <a:pPr eaLnBrk="1" hangingPunct="1"/>
            <a:r>
              <a:rPr lang="en-US" sz="2400"/>
              <a:t>V</a:t>
            </a:r>
            <a:r>
              <a:rPr lang="en-US" sz="2400" baseline="-25000"/>
              <a:t>DSmin</a:t>
            </a:r>
            <a:r>
              <a:rPr lang="en-US" sz="2400"/>
              <a:t> = 16 V</a:t>
            </a:r>
          </a:p>
          <a:p>
            <a:pPr eaLnBrk="1" hangingPunct="1"/>
            <a:r>
              <a:rPr lang="en-US" sz="2400"/>
              <a:t>V</a:t>
            </a:r>
            <a:r>
              <a:rPr lang="en-US" sz="2400" baseline="-25000"/>
              <a:t>DSmax</a:t>
            </a:r>
            <a:r>
              <a:rPr lang="en-US" sz="2400"/>
              <a:t> = 20 V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23850" y="404813"/>
            <a:ext cx="8624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/>
              <a:t>d) Find the values of V</a:t>
            </a:r>
            <a:r>
              <a:rPr lang="en-US" sz="2800" baseline="-25000"/>
              <a:t>DSQ</a:t>
            </a:r>
            <a:r>
              <a:rPr lang="en-US" sz="2800"/>
              <a:t>, V</a:t>
            </a:r>
            <a:r>
              <a:rPr lang="en-US" sz="2800" baseline="-25000"/>
              <a:t>DSmin</a:t>
            </a:r>
            <a:r>
              <a:rPr lang="en-US" sz="2800"/>
              <a:t>, and V</a:t>
            </a:r>
            <a:r>
              <a:rPr lang="en-US" sz="2800" baseline="-25000"/>
              <a:t>DSmax</a:t>
            </a:r>
            <a:r>
              <a:rPr lang="en-US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01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3"/>
          <p:cNvGrpSpPr>
            <a:grpSpLocks/>
          </p:cNvGrpSpPr>
          <p:nvPr/>
        </p:nvGrpSpPr>
        <p:grpSpPr bwMode="auto">
          <a:xfrm>
            <a:off x="4572000" y="2030413"/>
            <a:ext cx="4121150" cy="2465387"/>
            <a:chOff x="2192545" y="1009485"/>
            <a:chExt cx="6868715" cy="410933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563401" y="2470112"/>
              <a:ext cx="0" cy="88113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3867390" y="2909358"/>
              <a:ext cx="168278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719509" y="2737363"/>
              <a:ext cx="0" cy="34663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719509" y="3160733"/>
              <a:ext cx="0" cy="3439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719509" y="2313993"/>
              <a:ext cx="0" cy="34663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719509" y="2470112"/>
              <a:ext cx="38365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19509" y="2917296"/>
              <a:ext cx="383652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719509" y="3314205"/>
              <a:ext cx="38365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03162" y="2909358"/>
              <a:ext cx="0" cy="404847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925744" y="2014989"/>
              <a:ext cx="0" cy="894369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36" name="Group 24"/>
            <p:cNvGrpSpPr>
              <a:grpSpLocks/>
            </p:cNvGrpSpPr>
            <p:nvPr/>
          </p:nvGrpSpPr>
          <p:grpSpPr bwMode="auto">
            <a:xfrm>
              <a:off x="4879240" y="1431940"/>
              <a:ext cx="127000" cy="628650"/>
              <a:chOff x="3781425" y="5421313"/>
              <a:chExt cx="127000" cy="628650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>
                <a:off x="3825282" y="5422228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825282" y="5935565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825282" y="5530716"/>
                <a:ext cx="76731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3780303" y="5575700"/>
                <a:ext cx="127002" cy="926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785595" y="5655082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H="1">
                <a:off x="3780303" y="5731817"/>
                <a:ext cx="127002" cy="8202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3785595" y="5805907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V="1">
                <a:off x="3825282" y="5877351"/>
                <a:ext cx="76731" cy="6615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Connector 25"/>
            <p:cNvCxnSpPr/>
            <p:nvPr/>
          </p:nvCxnSpPr>
          <p:spPr>
            <a:xfrm>
              <a:off x="4925744" y="1207939"/>
              <a:ext cx="1841535" cy="0"/>
            </a:xfrm>
            <a:prstGeom prst="line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4931036" y="1197355"/>
              <a:ext cx="0" cy="24873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542090" y="3721699"/>
              <a:ext cx="0" cy="859971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40" name="Group 28"/>
            <p:cNvGrpSpPr>
              <a:grpSpLocks/>
            </p:cNvGrpSpPr>
            <p:nvPr/>
          </p:nvGrpSpPr>
          <p:grpSpPr bwMode="auto">
            <a:xfrm>
              <a:off x="4495190" y="3140228"/>
              <a:ext cx="127000" cy="628650"/>
              <a:chOff x="3781425" y="5421313"/>
              <a:chExt cx="127000" cy="628650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3825679" y="5420650"/>
                <a:ext cx="0" cy="1137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825679" y="5936633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825679" y="5529139"/>
                <a:ext cx="76729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H="1">
                <a:off x="3780698" y="5574121"/>
                <a:ext cx="127002" cy="9261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3785990" y="5653503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H="1">
                <a:off x="3780698" y="5730240"/>
                <a:ext cx="127002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785990" y="5806975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3825679" y="5875773"/>
                <a:ext cx="76729" cy="6879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V="1">
              <a:off x="4547382" y="2890835"/>
              <a:ext cx="0" cy="24873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2" name="TextBox 227"/>
            <p:cNvSpPr txBox="1">
              <a:spLocks noChangeArrowheads="1"/>
            </p:cNvSpPr>
            <p:nvPr/>
          </p:nvSpPr>
          <p:spPr bwMode="auto">
            <a:xfrm>
              <a:off x="3909201" y="1559866"/>
              <a:ext cx="1095919" cy="872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1</a:t>
              </a:r>
              <a:r>
                <a:rPr lang="en-US" sz="1400">
                  <a:cs typeface="Arial" charset="0"/>
                </a:rPr>
                <a:t> =</a:t>
              </a:r>
            </a:p>
            <a:p>
              <a:pPr eaLnBrk="1" hangingPunct="1"/>
              <a:r>
                <a:rPr lang="en-US" sz="1400">
                  <a:cs typeface="Arial" charset="0"/>
                </a:rPr>
                <a:t>72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9243" name="TextBox 227"/>
            <p:cNvSpPr txBox="1">
              <a:spLocks noChangeArrowheads="1"/>
            </p:cNvSpPr>
            <p:nvPr/>
          </p:nvSpPr>
          <p:spPr bwMode="auto">
            <a:xfrm>
              <a:off x="4610405" y="3290098"/>
              <a:ext cx="1095920" cy="872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2</a:t>
              </a:r>
              <a:r>
                <a:rPr lang="en-US" sz="1400">
                  <a:cs typeface="Arial" charset="0"/>
                </a:rPr>
                <a:t> = </a:t>
              </a:r>
            </a:p>
            <a:p>
              <a:pPr eaLnBrk="1" hangingPunct="1"/>
              <a:r>
                <a:rPr lang="en-US" sz="1400">
                  <a:cs typeface="Arial" charset="0"/>
                </a:rPr>
                <a:t>28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33" name="Arc 32"/>
            <p:cNvSpPr/>
            <p:nvPr/>
          </p:nvSpPr>
          <p:spPr>
            <a:xfrm rot="13089726">
              <a:off x="3872682" y="2626229"/>
              <a:ext cx="439217" cy="497460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3766847" y="2705611"/>
              <a:ext cx="0" cy="40749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3163585" y="2909358"/>
              <a:ext cx="60326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7" name="Oval 4"/>
            <p:cNvSpPr>
              <a:spLocks noChangeArrowheads="1"/>
            </p:cNvSpPr>
            <p:nvPr/>
          </p:nvSpPr>
          <p:spPr bwMode="auto">
            <a:xfrm>
              <a:off x="2924245" y="3352065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248" name="Text Box 5"/>
            <p:cNvSpPr txBox="1">
              <a:spLocks noChangeArrowheads="1"/>
            </p:cNvSpPr>
            <p:nvPr/>
          </p:nvSpPr>
          <p:spPr bwMode="auto">
            <a:xfrm>
              <a:off x="2192545" y="3160165"/>
              <a:ext cx="881660" cy="1231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60000"/>
                </a:lnSpc>
              </a:pPr>
              <a:r>
                <a:rPr lang="en-US" sz="1400">
                  <a:cs typeface="Arial" charset="0"/>
                </a:rPr>
                <a:t>+</a:t>
              </a:r>
            </a:p>
            <a:p>
              <a:pPr eaLnBrk="1" hangingPunct="1">
                <a:lnSpc>
                  <a:spcPct val="60000"/>
                </a:lnSpc>
              </a:pPr>
              <a:endParaRPr lang="en-US" sz="1400">
                <a:cs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400">
                  <a:cs typeface="Arial" charset="0"/>
                </a:rPr>
                <a:t>v</a:t>
              </a:r>
              <a:r>
                <a:rPr lang="en-US" sz="1400" baseline="-25000">
                  <a:cs typeface="Arial" charset="0"/>
                </a:rPr>
                <a:t>in</a:t>
              </a:r>
              <a:endParaRPr lang="en-US" sz="1400">
                <a:cs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endParaRPr lang="en-US" sz="1400">
                <a:cs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400">
                  <a:cs typeface="Arial" charset="0"/>
                </a:rPr>
                <a:t>_</a:t>
              </a:r>
            </a:p>
          </p:txBody>
        </p:sp>
        <p:cxnSp>
          <p:nvCxnSpPr>
            <p:cNvPr id="38" name="Straight Connector 37"/>
            <p:cNvCxnSpPr>
              <a:stCxn id="9247" idx="4"/>
            </p:cNvCxnSpPr>
            <p:nvPr/>
          </p:nvCxnSpPr>
          <p:spPr>
            <a:xfrm>
              <a:off x="3153002" y="3809020"/>
              <a:ext cx="0" cy="7726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153002" y="2896127"/>
              <a:ext cx="0" cy="4418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51" name="TextBox 39"/>
            <p:cNvSpPr txBox="1">
              <a:spLocks noChangeArrowheads="1"/>
            </p:cNvSpPr>
            <p:nvPr/>
          </p:nvSpPr>
          <p:spPr bwMode="auto">
            <a:xfrm>
              <a:off x="3572145" y="2305280"/>
              <a:ext cx="57740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Calibri" pitchFamily="34" charset="0"/>
                  <a:cs typeface="Arial" charset="0"/>
                </a:rPr>
                <a:t>C</a:t>
              </a:r>
              <a:r>
                <a:rPr lang="en-US" sz="1400" baseline="-25000">
                  <a:latin typeface="Calibri" pitchFamily="34" charset="0"/>
                  <a:cs typeface="Arial" charset="0"/>
                </a:rPr>
                <a:t>1</a:t>
              </a:r>
              <a:endParaRPr lang="en-US" sz="14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52" name="TextBox 227"/>
            <p:cNvSpPr txBox="1">
              <a:spLocks noChangeArrowheads="1"/>
            </p:cNvSpPr>
            <p:nvPr/>
          </p:nvSpPr>
          <p:spPr bwMode="auto">
            <a:xfrm>
              <a:off x="6709998" y="1009485"/>
              <a:ext cx="109592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+10 V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 flipV="1">
              <a:off x="6084641" y="3306268"/>
              <a:ext cx="0" cy="128334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Arc 42"/>
            <p:cNvSpPr/>
            <p:nvPr/>
          </p:nvSpPr>
          <p:spPr>
            <a:xfrm rot="13089726">
              <a:off x="6812259" y="1972652"/>
              <a:ext cx="436572" cy="497460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6703778" y="2054679"/>
              <a:ext cx="0" cy="4048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100517" y="2258427"/>
              <a:ext cx="60326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57" name="TextBox 45"/>
            <p:cNvSpPr txBox="1">
              <a:spLocks noChangeArrowheads="1"/>
            </p:cNvSpPr>
            <p:nvPr/>
          </p:nvSpPr>
          <p:spPr bwMode="auto">
            <a:xfrm>
              <a:off x="6510507" y="2406783"/>
              <a:ext cx="57740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Calibri" pitchFamily="34" charset="0"/>
                  <a:cs typeface="Arial" charset="0"/>
                </a:rPr>
                <a:t>C</a:t>
              </a:r>
              <a:r>
                <a:rPr lang="en-US" sz="1400" baseline="-25000">
                  <a:latin typeface="Calibri" pitchFamily="34" charset="0"/>
                  <a:cs typeface="Arial" charset="0"/>
                </a:rPr>
                <a:t>2</a:t>
              </a:r>
              <a:endParaRPr lang="en-US" sz="140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9258" name="Group 41"/>
            <p:cNvGrpSpPr>
              <a:grpSpLocks/>
            </p:cNvGrpSpPr>
            <p:nvPr/>
          </p:nvGrpSpPr>
          <p:grpSpPr bwMode="auto">
            <a:xfrm>
              <a:off x="5224885" y="4918795"/>
              <a:ext cx="457200" cy="200025"/>
              <a:chOff x="1728" y="3936"/>
              <a:chExt cx="288" cy="126"/>
            </a:xfrm>
          </p:grpSpPr>
          <p:sp>
            <p:nvSpPr>
              <p:cNvPr id="9288" name="Line 30"/>
              <p:cNvSpPr>
                <a:spLocks noChangeShapeType="1"/>
              </p:cNvSpPr>
              <p:nvPr/>
            </p:nvSpPr>
            <p:spPr bwMode="auto">
              <a:xfrm flipH="1">
                <a:off x="1728" y="3936"/>
                <a:ext cx="28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9" name="Line 38"/>
              <p:cNvSpPr>
                <a:spLocks noChangeShapeType="1"/>
              </p:cNvSpPr>
              <p:nvPr/>
            </p:nvSpPr>
            <p:spPr bwMode="auto">
              <a:xfrm flipH="1">
                <a:off x="1776" y="4005"/>
                <a:ext cx="19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0" name="Line 39"/>
              <p:cNvSpPr>
                <a:spLocks noChangeShapeType="1"/>
              </p:cNvSpPr>
              <p:nvPr/>
            </p:nvSpPr>
            <p:spPr bwMode="auto">
              <a:xfrm flipH="1">
                <a:off x="1815" y="406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 flipV="1">
              <a:off x="8103450" y="3544413"/>
              <a:ext cx="7938" cy="1037257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60" name="Group 48"/>
            <p:cNvGrpSpPr>
              <a:grpSpLocks/>
            </p:cNvGrpSpPr>
            <p:nvPr/>
          </p:nvGrpSpPr>
          <p:grpSpPr bwMode="auto">
            <a:xfrm>
              <a:off x="8064785" y="2951283"/>
              <a:ext cx="127000" cy="628650"/>
              <a:chOff x="3781425" y="5421313"/>
              <a:chExt cx="127000" cy="62865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>
                <a:off x="3825382" y="5421725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825382" y="5935061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825382" y="5530213"/>
                <a:ext cx="76731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3780403" y="5575196"/>
                <a:ext cx="127002" cy="926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785695" y="5654578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H="1">
                <a:off x="3780403" y="5731313"/>
                <a:ext cx="127002" cy="8202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785695" y="5805403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V="1">
                <a:off x="3825382" y="5876848"/>
                <a:ext cx="76731" cy="6615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Connector 49"/>
            <p:cNvCxnSpPr/>
            <p:nvPr/>
          </p:nvCxnSpPr>
          <p:spPr>
            <a:xfrm flipH="1" flipV="1">
              <a:off x="8098158" y="2250488"/>
              <a:ext cx="5292" cy="743545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62" name="TextBox 227"/>
            <p:cNvSpPr txBox="1">
              <a:spLocks noChangeArrowheads="1"/>
            </p:cNvSpPr>
            <p:nvPr/>
          </p:nvSpPr>
          <p:spPr bwMode="auto">
            <a:xfrm>
              <a:off x="8130983" y="3093793"/>
              <a:ext cx="930277" cy="872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L</a:t>
              </a:r>
              <a:r>
                <a:rPr lang="en-US" sz="1400">
                  <a:cs typeface="Arial" charset="0"/>
                </a:rPr>
                <a:t>= </a:t>
              </a:r>
            </a:p>
            <a:p>
              <a:pPr eaLnBrk="1" hangingPunct="1"/>
              <a:r>
                <a:rPr lang="en-US" sz="1400">
                  <a:cs typeface="Arial" charset="0"/>
                </a:rPr>
                <a:t>1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6799030" y="2250488"/>
              <a:ext cx="130442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153002" y="4581670"/>
              <a:ext cx="4950448" cy="79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65" name="Rectangle 53"/>
            <p:cNvSpPr>
              <a:spLocks noChangeArrowheads="1"/>
            </p:cNvSpPr>
            <p:nvPr/>
          </p:nvSpPr>
          <p:spPr bwMode="auto">
            <a:xfrm>
              <a:off x="7546035" y="2776115"/>
              <a:ext cx="615515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400"/>
                <a:t>+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 i="1"/>
                <a:t>v</a:t>
              </a:r>
              <a:r>
                <a:rPr lang="en-US" sz="1400" i="1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/>
                <a:t>_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5439046" y="4581670"/>
              <a:ext cx="0" cy="33604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6100517" y="2033511"/>
              <a:ext cx="0" cy="441893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68" name="Group 56"/>
            <p:cNvGrpSpPr>
              <a:grpSpLocks/>
            </p:cNvGrpSpPr>
            <p:nvPr/>
          </p:nvGrpSpPr>
          <p:grpSpPr bwMode="auto">
            <a:xfrm>
              <a:off x="6054077" y="1450408"/>
              <a:ext cx="127000" cy="628650"/>
              <a:chOff x="3781425" y="5421313"/>
              <a:chExt cx="127000" cy="628650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>
                <a:off x="3825217" y="5422281"/>
                <a:ext cx="0" cy="1137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3825217" y="5935618"/>
                <a:ext cx="0" cy="1137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3825217" y="5530771"/>
                <a:ext cx="76731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3780238" y="5575753"/>
                <a:ext cx="127002" cy="9261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785530" y="5655135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3780238" y="5731872"/>
                <a:ext cx="127002" cy="8202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785530" y="5805962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V="1">
                <a:off x="3825217" y="5877405"/>
                <a:ext cx="76731" cy="6615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Connector 57"/>
            <p:cNvCxnSpPr/>
            <p:nvPr/>
          </p:nvCxnSpPr>
          <p:spPr>
            <a:xfrm flipV="1">
              <a:off x="6105808" y="1202647"/>
              <a:ext cx="0" cy="24873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70" name="TextBox 227"/>
            <p:cNvSpPr txBox="1">
              <a:spLocks noChangeArrowheads="1"/>
            </p:cNvSpPr>
            <p:nvPr/>
          </p:nvSpPr>
          <p:spPr bwMode="auto">
            <a:xfrm>
              <a:off x="6133922" y="1470345"/>
              <a:ext cx="171987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D</a:t>
              </a:r>
              <a:r>
                <a:rPr lang="en-US" sz="1400">
                  <a:cs typeface="Arial" charset="0"/>
                </a:rPr>
                <a:t> = 5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3012769" y="3422694"/>
              <a:ext cx="240776" cy="309589"/>
            </a:xfrm>
            <a:custGeom>
              <a:avLst/>
              <a:gdLst>
                <a:gd name="connsiteX0" fmla="*/ 0 w 737087"/>
                <a:gd name="connsiteY0" fmla="*/ 300251 h 627797"/>
                <a:gd name="connsiteX1" fmla="*/ 27295 w 737087"/>
                <a:gd name="connsiteY1" fmla="*/ 177421 h 627797"/>
                <a:gd name="connsiteX2" fmla="*/ 81886 w 737087"/>
                <a:gd name="connsiteY2" fmla="*/ 95535 h 627797"/>
                <a:gd name="connsiteX3" fmla="*/ 122829 w 737087"/>
                <a:gd name="connsiteY3" fmla="*/ 68239 h 627797"/>
                <a:gd name="connsiteX4" fmla="*/ 150125 w 737087"/>
                <a:gd name="connsiteY4" fmla="*/ 27296 h 627797"/>
                <a:gd name="connsiteX5" fmla="*/ 232011 w 737087"/>
                <a:gd name="connsiteY5" fmla="*/ 0 h 627797"/>
                <a:gd name="connsiteX6" fmla="*/ 341194 w 737087"/>
                <a:gd name="connsiteY6" fmla="*/ 13648 h 627797"/>
                <a:gd name="connsiteX7" fmla="*/ 368489 w 737087"/>
                <a:gd name="connsiteY7" fmla="*/ 54591 h 627797"/>
                <a:gd name="connsiteX8" fmla="*/ 382137 w 737087"/>
                <a:gd name="connsiteY8" fmla="*/ 95535 h 627797"/>
                <a:gd name="connsiteX9" fmla="*/ 409432 w 737087"/>
                <a:gd name="connsiteY9" fmla="*/ 218365 h 627797"/>
                <a:gd name="connsiteX10" fmla="*/ 423080 w 737087"/>
                <a:gd name="connsiteY10" fmla="*/ 382138 h 627797"/>
                <a:gd name="connsiteX11" fmla="*/ 450376 w 737087"/>
                <a:gd name="connsiteY11" fmla="*/ 491320 h 627797"/>
                <a:gd name="connsiteX12" fmla="*/ 464023 w 737087"/>
                <a:gd name="connsiteY12" fmla="*/ 532263 h 627797"/>
                <a:gd name="connsiteX13" fmla="*/ 518614 w 737087"/>
                <a:gd name="connsiteY13" fmla="*/ 614150 h 627797"/>
                <a:gd name="connsiteX14" fmla="*/ 559558 w 737087"/>
                <a:gd name="connsiteY14" fmla="*/ 627797 h 627797"/>
                <a:gd name="connsiteX15" fmla="*/ 655092 w 737087"/>
                <a:gd name="connsiteY15" fmla="*/ 586854 h 627797"/>
                <a:gd name="connsiteX16" fmla="*/ 696035 w 737087"/>
                <a:gd name="connsiteY16" fmla="*/ 464024 h 627797"/>
                <a:gd name="connsiteX17" fmla="*/ 709683 w 737087"/>
                <a:gd name="connsiteY17" fmla="*/ 423081 h 627797"/>
                <a:gd name="connsiteX18" fmla="*/ 723331 w 737087"/>
                <a:gd name="connsiteY18" fmla="*/ 382138 h 627797"/>
                <a:gd name="connsiteX19" fmla="*/ 736979 w 737087"/>
                <a:gd name="connsiteY19" fmla="*/ 259308 h 6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37087" h="627797">
                  <a:moveTo>
                    <a:pt x="0" y="300251"/>
                  </a:moveTo>
                  <a:cubicBezTo>
                    <a:pt x="3703" y="278030"/>
                    <a:pt x="11296" y="206220"/>
                    <a:pt x="27295" y="177421"/>
                  </a:cubicBezTo>
                  <a:cubicBezTo>
                    <a:pt x="43227" y="148744"/>
                    <a:pt x="54591" y="113732"/>
                    <a:pt x="81886" y="95535"/>
                  </a:cubicBezTo>
                  <a:lnTo>
                    <a:pt x="122829" y="68239"/>
                  </a:lnTo>
                  <a:cubicBezTo>
                    <a:pt x="131928" y="54591"/>
                    <a:pt x="136216" y="35989"/>
                    <a:pt x="150125" y="27296"/>
                  </a:cubicBezTo>
                  <a:cubicBezTo>
                    <a:pt x="174523" y="12047"/>
                    <a:pt x="232011" y="0"/>
                    <a:pt x="232011" y="0"/>
                  </a:cubicBezTo>
                  <a:cubicBezTo>
                    <a:pt x="268405" y="4549"/>
                    <a:pt x="307140" y="26"/>
                    <a:pt x="341194" y="13648"/>
                  </a:cubicBezTo>
                  <a:cubicBezTo>
                    <a:pt x="356423" y="19740"/>
                    <a:pt x="361154" y="39920"/>
                    <a:pt x="368489" y="54591"/>
                  </a:cubicBezTo>
                  <a:cubicBezTo>
                    <a:pt x="374923" y="67458"/>
                    <a:pt x="378185" y="81702"/>
                    <a:pt x="382137" y="95535"/>
                  </a:cubicBezTo>
                  <a:cubicBezTo>
                    <a:pt x="394988" y="140514"/>
                    <a:pt x="400050" y="171451"/>
                    <a:pt x="409432" y="218365"/>
                  </a:cubicBezTo>
                  <a:cubicBezTo>
                    <a:pt x="413981" y="272956"/>
                    <a:pt x="414954" y="327964"/>
                    <a:pt x="423080" y="382138"/>
                  </a:cubicBezTo>
                  <a:cubicBezTo>
                    <a:pt x="428645" y="419237"/>
                    <a:pt x="438514" y="455731"/>
                    <a:pt x="450376" y="491320"/>
                  </a:cubicBezTo>
                  <a:cubicBezTo>
                    <a:pt x="454925" y="504968"/>
                    <a:pt x="457037" y="519687"/>
                    <a:pt x="464023" y="532263"/>
                  </a:cubicBezTo>
                  <a:cubicBezTo>
                    <a:pt x="479954" y="560940"/>
                    <a:pt x="487492" y="603777"/>
                    <a:pt x="518614" y="614150"/>
                  </a:cubicBezTo>
                  <a:lnTo>
                    <a:pt x="559558" y="627797"/>
                  </a:lnTo>
                  <a:cubicBezTo>
                    <a:pt x="585355" y="621348"/>
                    <a:pt x="637637" y="614781"/>
                    <a:pt x="655092" y="586854"/>
                  </a:cubicBezTo>
                  <a:cubicBezTo>
                    <a:pt x="655100" y="586841"/>
                    <a:pt x="689209" y="484502"/>
                    <a:pt x="696035" y="464024"/>
                  </a:cubicBezTo>
                  <a:lnTo>
                    <a:pt x="709683" y="423081"/>
                  </a:lnTo>
                  <a:lnTo>
                    <a:pt x="723331" y="382138"/>
                  </a:lnTo>
                  <a:cubicBezTo>
                    <a:pt x="739223" y="286789"/>
                    <a:pt x="736979" y="327923"/>
                    <a:pt x="736979" y="25930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457200" y="1752600"/>
            <a:ext cx="4191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0">
                <a:latin typeface="Calibri" pitchFamily="34" charset="0"/>
                <a:cs typeface="Arial" charset="0"/>
              </a:rPr>
              <a:t>	The 72 k</a:t>
            </a:r>
            <a:r>
              <a:rPr lang="el-GR" sz="2400" b="0">
                <a:latin typeface="Calibri" pitchFamily="34" charset="0"/>
                <a:cs typeface="Arial" charset="0"/>
              </a:rPr>
              <a:t>Ω</a:t>
            </a:r>
            <a:r>
              <a:rPr lang="en-US" sz="2400" b="0">
                <a:latin typeface="Calibri" pitchFamily="34" charset="0"/>
                <a:cs typeface="Arial" charset="0"/>
              </a:rPr>
              <a:t> and 28 k</a:t>
            </a:r>
            <a:r>
              <a:rPr lang="el-GR" sz="2400" b="0">
                <a:latin typeface="Calibri" pitchFamily="34" charset="0"/>
                <a:cs typeface="Arial" charset="0"/>
              </a:rPr>
              <a:t>Ω</a:t>
            </a:r>
            <a:r>
              <a:rPr lang="en-US" sz="2400" b="0">
                <a:latin typeface="Calibri" pitchFamily="34" charset="0"/>
                <a:cs typeface="Arial" charset="0"/>
              </a:rPr>
              <a:t> resistors act as a voltage divider. The voltage drop across 28 k</a:t>
            </a:r>
            <a:r>
              <a:rPr lang="el-GR" sz="2400" b="0">
                <a:latin typeface="Calibri" pitchFamily="34" charset="0"/>
                <a:cs typeface="Arial" charset="0"/>
              </a:rPr>
              <a:t>Ω</a:t>
            </a:r>
            <a:r>
              <a:rPr lang="en-US" sz="2400" b="0">
                <a:latin typeface="Calibri" pitchFamily="34" charset="0"/>
                <a:cs typeface="Arial" charset="0"/>
              </a:rPr>
              <a:t> resistor is the dc voltage V</a:t>
            </a:r>
            <a:r>
              <a:rPr lang="en-US" sz="2400" b="0" baseline="-25000">
                <a:latin typeface="Calibri" pitchFamily="34" charset="0"/>
                <a:cs typeface="Arial" charset="0"/>
              </a:rPr>
              <a:t>GSQ</a:t>
            </a:r>
            <a:r>
              <a:rPr lang="en-US" sz="2400" b="0">
                <a:latin typeface="Calibri" pitchFamily="34" charset="0"/>
                <a:cs typeface="Arial" charset="0"/>
              </a:rPr>
              <a:t> is equal to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240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240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2400">
              <a:latin typeface="Calibri" pitchFamily="34" charset="0"/>
              <a:cs typeface="Arial" charset="0"/>
            </a:endParaRPr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b="1" smtClean="0"/>
              <a:t>Problem 9</a:t>
            </a:r>
            <a:r>
              <a:rPr lang="en-US" sz="2200" smtClean="0"/>
              <a:t>: Consider the common source amplifier shown below. Assume NMOS transistor has the following parameters: </a:t>
            </a:r>
            <a:br>
              <a:rPr lang="en-US" sz="2200" smtClean="0"/>
            </a:br>
            <a:r>
              <a:rPr lang="en-US" sz="2200" smtClean="0"/>
              <a:t>𝐾𝑃=60  𝜇𝐴∕𝑉</a:t>
            </a:r>
            <a:r>
              <a:rPr lang="en-US" sz="2200" baseline="30000" smtClean="0"/>
              <a:t>2</a:t>
            </a:r>
            <a:r>
              <a:rPr lang="en-US" sz="2200" smtClean="0"/>
              <a:t>, 𝐿=5 𝜇𝑚, 𝑊=100 𝜇𝑚, 𝑟</a:t>
            </a:r>
            <a:r>
              <a:rPr lang="en-US" sz="2200" baseline="-25000" smtClean="0"/>
              <a:t>𝑑</a:t>
            </a:r>
            <a:r>
              <a:rPr lang="en-US" sz="2200" smtClean="0"/>
              <a:t>=∞, and 𝑉</a:t>
            </a:r>
            <a:r>
              <a:rPr lang="en-US" sz="2200" baseline="-25000" smtClean="0"/>
              <a:t>𝑡𝑜</a:t>
            </a:r>
            <a:r>
              <a:rPr lang="en-US" sz="2200" smtClean="0"/>
              <a:t>=1.5 𝑉.</a:t>
            </a:r>
            <a:br>
              <a:rPr lang="en-US" sz="2200" smtClean="0"/>
            </a:br>
            <a:r>
              <a:rPr lang="en-US" sz="2200" smtClean="0"/>
              <a:t/>
            </a:r>
            <a:br>
              <a:rPr lang="en-US" sz="2200" smtClean="0"/>
            </a:br>
            <a:r>
              <a:rPr lang="en-US" sz="2200" b="1" smtClean="0"/>
              <a:t>a)</a:t>
            </a:r>
            <a:r>
              <a:rPr lang="en-US" sz="2200" smtClean="0"/>
              <a:t> Find the values of 𝐼</a:t>
            </a:r>
            <a:r>
              <a:rPr lang="en-US" sz="2200" baseline="-25000" smtClean="0"/>
              <a:t>𝐷𝑄</a:t>
            </a:r>
            <a:r>
              <a:rPr lang="en-US" sz="2200" smtClean="0"/>
              <a:t>, 𝑉</a:t>
            </a:r>
            <a:r>
              <a:rPr lang="en-US" sz="2200" baseline="-25000" smtClean="0"/>
              <a:t>𝐷𝑆𝑄</a:t>
            </a:r>
            <a:r>
              <a:rPr lang="en-US" sz="2200" smtClean="0"/>
              <a:t>and 𝑔</a:t>
            </a:r>
            <a:r>
              <a:rPr lang="en-US" sz="2200" baseline="-25000" smtClean="0"/>
              <a:t>𝑚</a:t>
            </a:r>
            <a:r>
              <a:rPr lang="en-US" sz="2200" smtClean="0"/>
              <a:t/>
            </a:r>
            <a:br>
              <a:rPr lang="en-US" sz="2200" smtClean="0"/>
            </a:br>
            <a:endParaRPr lang="en-US" sz="2200" baseline="-25000" smtClean="0"/>
          </a:p>
        </p:txBody>
      </p:sp>
      <p:graphicFrame>
        <p:nvGraphicFramePr>
          <p:cNvPr id="9221" name="Object 1"/>
          <p:cNvGraphicFramePr>
            <a:graphicFrameLocks noChangeAspect="1"/>
          </p:cNvGraphicFramePr>
          <p:nvPr/>
        </p:nvGraphicFramePr>
        <p:xfrm>
          <a:off x="747713" y="4114800"/>
          <a:ext cx="38338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2413000" imgH="431800" progId="Equation.3">
                  <p:embed/>
                </p:oleObj>
              </mc:Choice>
              <mc:Fallback>
                <p:oleObj name="Equation" r:id="rId3" imgW="2413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4114800"/>
                        <a:ext cx="38338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1"/>
          <p:cNvGraphicFramePr>
            <a:graphicFrameLocks noChangeAspect="1"/>
          </p:cNvGraphicFramePr>
          <p:nvPr/>
        </p:nvGraphicFramePr>
        <p:xfrm>
          <a:off x="1296988" y="4876800"/>
          <a:ext cx="27638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1739900" imgH="431800" progId="Equation.3">
                  <p:embed/>
                </p:oleObj>
              </mc:Choice>
              <mc:Fallback>
                <p:oleObj name="Equation" r:id="rId5" imgW="1739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4876800"/>
                        <a:ext cx="276383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"/>
          <p:cNvGraphicFramePr>
            <a:graphicFrameLocks noChangeAspect="1"/>
          </p:cNvGraphicFramePr>
          <p:nvPr/>
        </p:nvGraphicFramePr>
        <p:xfrm>
          <a:off x="1122363" y="5846763"/>
          <a:ext cx="351631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7" imgW="1955520" imgH="266400" progId="Equation.3">
                  <p:embed/>
                </p:oleObj>
              </mc:Choice>
              <mc:Fallback>
                <p:oleObj name="Equation" r:id="rId7" imgW="19555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5846763"/>
                        <a:ext cx="3516312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3"/>
          <p:cNvGraphicFramePr>
            <a:graphicFrameLocks noChangeAspect="1"/>
          </p:cNvGraphicFramePr>
          <p:nvPr/>
        </p:nvGraphicFramePr>
        <p:xfrm>
          <a:off x="5557838" y="5200650"/>
          <a:ext cx="28860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9" imgW="1816100" imgH="241300" progId="Equation.3">
                  <p:embed/>
                </p:oleObj>
              </mc:Choice>
              <mc:Fallback>
                <p:oleObj name="Equation" r:id="rId9" imgW="18161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200650"/>
                        <a:ext cx="28860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4"/>
          <p:cNvGraphicFramePr>
            <a:graphicFrameLocks noChangeAspect="1"/>
          </p:cNvGraphicFramePr>
          <p:nvPr/>
        </p:nvGraphicFramePr>
        <p:xfrm>
          <a:off x="5813425" y="5835650"/>
          <a:ext cx="23828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1" imgW="1498600" imgH="279400" progId="Equation.3">
                  <p:embed/>
                </p:oleObj>
              </mc:Choice>
              <mc:Fallback>
                <p:oleObj name="Equation" r:id="rId11" imgW="14986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425" y="5835650"/>
                        <a:ext cx="238283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5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731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400" b="1" smtClean="0"/>
              <a:t>Problem 9 b): -</a:t>
            </a:r>
            <a:r>
              <a:rPr lang="en-US" sz="2400" smtClean="0"/>
              <a:t> Assuming that the coupling capacitors are short circuits for the ac signal, determine the following: voltage gain, input resistance and output resistance.</a:t>
            </a:r>
          </a:p>
        </p:txBody>
      </p:sp>
      <p:graphicFrame>
        <p:nvGraphicFramePr>
          <p:cNvPr id="10243" name="Object 1"/>
          <p:cNvGraphicFramePr>
            <a:graphicFrameLocks noChangeAspect="1"/>
          </p:cNvGraphicFramePr>
          <p:nvPr/>
        </p:nvGraphicFramePr>
        <p:xfrm>
          <a:off x="965200" y="2298700"/>
          <a:ext cx="32988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1752600" imgH="520700" progId="Equation.3">
                  <p:embed/>
                </p:oleObj>
              </mc:Choice>
              <mc:Fallback>
                <p:oleObj name="Equation" r:id="rId3" imgW="17526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298700"/>
                        <a:ext cx="329882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7"/>
          <p:cNvGraphicFramePr>
            <a:graphicFrameLocks noChangeAspect="1"/>
          </p:cNvGraphicFramePr>
          <p:nvPr/>
        </p:nvGraphicFramePr>
        <p:xfrm>
          <a:off x="990600" y="4495800"/>
          <a:ext cx="33464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1778000" imgH="520700" progId="Equation.3">
                  <p:embed/>
                </p:oleObj>
              </mc:Choice>
              <mc:Fallback>
                <p:oleObj name="Equation" r:id="rId5" imgW="17780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33464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8"/>
          <p:cNvGraphicFramePr>
            <a:graphicFrameLocks noChangeAspect="1"/>
          </p:cNvGraphicFramePr>
          <p:nvPr/>
        </p:nvGraphicFramePr>
        <p:xfrm>
          <a:off x="1066800" y="5908675"/>
          <a:ext cx="20574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952087" imgH="228501" progId="Equation.3">
                  <p:embed/>
                </p:oleObj>
              </mc:Choice>
              <mc:Fallback>
                <p:oleObj name="Equation" r:id="rId7" imgW="95208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908675"/>
                        <a:ext cx="20574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9"/>
          <p:cNvGraphicFramePr>
            <a:graphicFrameLocks noChangeAspect="1"/>
          </p:cNvGraphicFramePr>
          <p:nvPr/>
        </p:nvGraphicFramePr>
        <p:xfrm>
          <a:off x="1066800" y="3636963"/>
          <a:ext cx="25908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9" imgW="1218671" imgH="253890" progId="Equation.3">
                  <p:embed/>
                </p:oleObj>
              </mc:Choice>
              <mc:Fallback>
                <p:oleObj name="Equation" r:id="rId9" imgW="121867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636963"/>
                        <a:ext cx="25908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7" name="Group 13"/>
          <p:cNvGrpSpPr>
            <a:grpSpLocks/>
          </p:cNvGrpSpPr>
          <p:nvPr/>
        </p:nvGrpSpPr>
        <p:grpSpPr bwMode="auto">
          <a:xfrm>
            <a:off x="4648200" y="2030413"/>
            <a:ext cx="4044950" cy="2465387"/>
            <a:chOff x="2319548" y="1009485"/>
            <a:chExt cx="6741712" cy="410933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563402" y="2470112"/>
              <a:ext cx="0" cy="88113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3867391" y="2909358"/>
              <a:ext cx="168278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719510" y="2737363"/>
              <a:ext cx="0" cy="34663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719510" y="3160733"/>
              <a:ext cx="0" cy="3439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719510" y="2313993"/>
              <a:ext cx="0" cy="34663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719510" y="2470112"/>
              <a:ext cx="38365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719510" y="2917296"/>
              <a:ext cx="383652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719510" y="3314205"/>
              <a:ext cx="38365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103162" y="2909358"/>
              <a:ext cx="0" cy="404847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925744" y="2014989"/>
              <a:ext cx="0" cy="894369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58" name="Group 24"/>
            <p:cNvGrpSpPr>
              <a:grpSpLocks/>
            </p:cNvGrpSpPr>
            <p:nvPr/>
          </p:nvGrpSpPr>
          <p:grpSpPr bwMode="auto">
            <a:xfrm>
              <a:off x="4879240" y="1431940"/>
              <a:ext cx="127000" cy="628650"/>
              <a:chOff x="3781425" y="5421313"/>
              <a:chExt cx="127000" cy="62865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3825282" y="5422228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825282" y="5935565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3825282" y="5530716"/>
                <a:ext cx="76731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H="1">
                <a:off x="3780303" y="5575700"/>
                <a:ext cx="127002" cy="926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785595" y="5655082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3780303" y="5731817"/>
                <a:ext cx="127002" cy="8202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3785595" y="5805907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flipV="1">
                <a:off x="3825282" y="5877351"/>
                <a:ext cx="76731" cy="6615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4925744" y="1207939"/>
              <a:ext cx="1841535" cy="0"/>
            </a:xfrm>
            <a:prstGeom prst="line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4931036" y="1197355"/>
              <a:ext cx="0" cy="24873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542090" y="3721699"/>
              <a:ext cx="0" cy="859971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2" name="Group 28"/>
            <p:cNvGrpSpPr>
              <a:grpSpLocks/>
            </p:cNvGrpSpPr>
            <p:nvPr/>
          </p:nvGrpSpPr>
          <p:grpSpPr bwMode="auto">
            <a:xfrm>
              <a:off x="4495190" y="3140228"/>
              <a:ext cx="127000" cy="628650"/>
              <a:chOff x="3781425" y="5421313"/>
              <a:chExt cx="127000" cy="62865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3825681" y="5420650"/>
                <a:ext cx="0" cy="1137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825681" y="5936633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825681" y="5529139"/>
                <a:ext cx="76729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>
                <a:off x="3780700" y="5574121"/>
                <a:ext cx="127002" cy="9261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785992" y="5653503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3780700" y="5730240"/>
                <a:ext cx="127002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3785992" y="5806975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V="1">
                <a:off x="3825681" y="5875773"/>
                <a:ext cx="76729" cy="6879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flipV="1">
              <a:off x="4547382" y="2890835"/>
              <a:ext cx="0" cy="24873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4" name="TextBox 227"/>
            <p:cNvSpPr txBox="1">
              <a:spLocks noChangeArrowheads="1"/>
            </p:cNvSpPr>
            <p:nvPr/>
          </p:nvSpPr>
          <p:spPr bwMode="auto">
            <a:xfrm>
              <a:off x="3860844" y="1508267"/>
              <a:ext cx="1095919" cy="872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1</a:t>
              </a:r>
              <a:r>
                <a:rPr lang="en-US" sz="1400">
                  <a:cs typeface="Arial" charset="0"/>
                </a:rPr>
                <a:t> =</a:t>
              </a:r>
            </a:p>
            <a:p>
              <a:pPr eaLnBrk="1" hangingPunct="1"/>
              <a:r>
                <a:rPr lang="en-US" sz="1400">
                  <a:cs typeface="Arial" charset="0"/>
                </a:rPr>
                <a:t>72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10265" name="TextBox 227"/>
            <p:cNvSpPr txBox="1">
              <a:spLocks noChangeArrowheads="1"/>
            </p:cNvSpPr>
            <p:nvPr/>
          </p:nvSpPr>
          <p:spPr bwMode="auto">
            <a:xfrm>
              <a:off x="4610405" y="3290098"/>
              <a:ext cx="1095920" cy="872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2</a:t>
              </a:r>
              <a:r>
                <a:rPr lang="en-US" sz="1400">
                  <a:cs typeface="Arial" charset="0"/>
                </a:rPr>
                <a:t> = </a:t>
              </a:r>
            </a:p>
            <a:p>
              <a:pPr eaLnBrk="1" hangingPunct="1"/>
              <a:r>
                <a:rPr lang="en-US" sz="1400">
                  <a:cs typeface="Arial" charset="0"/>
                </a:rPr>
                <a:t>28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27" name="Arc 26"/>
            <p:cNvSpPr/>
            <p:nvPr/>
          </p:nvSpPr>
          <p:spPr>
            <a:xfrm rot="13089726">
              <a:off x="3872683" y="2626229"/>
              <a:ext cx="439217" cy="497460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766847" y="2705611"/>
              <a:ext cx="0" cy="40749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163586" y="2909358"/>
              <a:ext cx="60326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9" name="Oval 4"/>
            <p:cNvSpPr>
              <a:spLocks noChangeArrowheads="1"/>
            </p:cNvSpPr>
            <p:nvPr/>
          </p:nvSpPr>
          <p:spPr bwMode="auto">
            <a:xfrm>
              <a:off x="2924245" y="3352065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270" name="Text Box 5"/>
            <p:cNvSpPr txBox="1">
              <a:spLocks noChangeArrowheads="1"/>
            </p:cNvSpPr>
            <p:nvPr/>
          </p:nvSpPr>
          <p:spPr bwMode="auto">
            <a:xfrm>
              <a:off x="2319548" y="3160165"/>
              <a:ext cx="754658" cy="1231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60000"/>
                </a:lnSpc>
              </a:pPr>
              <a:r>
                <a:rPr lang="en-US" sz="1400">
                  <a:cs typeface="Arial" charset="0"/>
                </a:rPr>
                <a:t>+</a:t>
              </a:r>
            </a:p>
            <a:p>
              <a:pPr eaLnBrk="1" hangingPunct="1">
                <a:lnSpc>
                  <a:spcPct val="60000"/>
                </a:lnSpc>
              </a:pPr>
              <a:endParaRPr lang="en-US" sz="1400">
                <a:cs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400">
                  <a:cs typeface="Arial" charset="0"/>
                </a:rPr>
                <a:t>v</a:t>
              </a:r>
              <a:r>
                <a:rPr lang="en-US" sz="1400" baseline="-25000">
                  <a:cs typeface="Arial" charset="0"/>
                </a:rPr>
                <a:t>in</a:t>
              </a:r>
              <a:endParaRPr lang="en-US" sz="1400">
                <a:cs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endParaRPr lang="en-US" sz="1400">
                <a:cs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400">
                  <a:cs typeface="Arial" charset="0"/>
                </a:rPr>
                <a:t>_</a:t>
              </a:r>
            </a:p>
          </p:txBody>
        </p:sp>
        <p:cxnSp>
          <p:nvCxnSpPr>
            <p:cNvPr id="32" name="Straight Connector 31"/>
            <p:cNvCxnSpPr>
              <a:stCxn id="10269" idx="4"/>
            </p:cNvCxnSpPr>
            <p:nvPr/>
          </p:nvCxnSpPr>
          <p:spPr>
            <a:xfrm>
              <a:off x="3153002" y="3809020"/>
              <a:ext cx="0" cy="7726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153002" y="2896127"/>
              <a:ext cx="0" cy="4418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3" name="TextBox 39"/>
            <p:cNvSpPr txBox="1">
              <a:spLocks noChangeArrowheads="1"/>
            </p:cNvSpPr>
            <p:nvPr/>
          </p:nvSpPr>
          <p:spPr bwMode="auto">
            <a:xfrm>
              <a:off x="3572145" y="2305280"/>
              <a:ext cx="57740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Calibri" pitchFamily="34" charset="0"/>
                  <a:cs typeface="Arial" charset="0"/>
                </a:rPr>
                <a:t>C</a:t>
              </a:r>
              <a:r>
                <a:rPr lang="en-US" sz="1400" baseline="-25000">
                  <a:latin typeface="Calibri" pitchFamily="34" charset="0"/>
                  <a:cs typeface="Arial" charset="0"/>
                </a:rPr>
                <a:t>1</a:t>
              </a:r>
              <a:endParaRPr lang="en-US" sz="14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74" name="TextBox 227"/>
            <p:cNvSpPr txBox="1">
              <a:spLocks noChangeArrowheads="1"/>
            </p:cNvSpPr>
            <p:nvPr/>
          </p:nvSpPr>
          <p:spPr bwMode="auto">
            <a:xfrm>
              <a:off x="6709998" y="1009485"/>
              <a:ext cx="109592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+10 V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6084642" y="3306268"/>
              <a:ext cx="0" cy="128334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/>
            <p:cNvSpPr/>
            <p:nvPr/>
          </p:nvSpPr>
          <p:spPr>
            <a:xfrm rot="13089726">
              <a:off x="6812259" y="1972652"/>
              <a:ext cx="436572" cy="497460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703778" y="2054679"/>
              <a:ext cx="0" cy="4048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100517" y="2258427"/>
              <a:ext cx="60326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9" name="TextBox 45"/>
            <p:cNvSpPr txBox="1">
              <a:spLocks noChangeArrowheads="1"/>
            </p:cNvSpPr>
            <p:nvPr/>
          </p:nvSpPr>
          <p:spPr bwMode="auto">
            <a:xfrm>
              <a:off x="6510507" y="2406783"/>
              <a:ext cx="57740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Calibri" pitchFamily="34" charset="0"/>
                  <a:cs typeface="Arial" charset="0"/>
                </a:rPr>
                <a:t>C</a:t>
              </a:r>
              <a:r>
                <a:rPr lang="en-US" sz="1400" baseline="-25000">
                  <a:latin typeface="Calibri" pitchFamily="34" charset="0"/>
                  <a:cs typeface="Arial" charset="0"/>
                </a:rPr>
                <a:t>2</a:t>
              </a:r>
              <a:endParaRPr lang="en-US" sz="1400">
                <a:latin typeface="Calibri" pitchFamily="34" charset="0"/>
                <a:cs typeface="Arial" charset="0"/>
              </a:endParaRPr>
            </a:p>
          </p:txBody>
        </p:sp>
        <p:grpSp>
          <p:nvGrpSpPr>
            <p:cNvPr id="10280" name="Group 41"/>
            <p:cNvGrpSpPr>
              <a:grpSpLocks/>
            </p:cNvGrpSpPr>
            <p:nvPr/>
          </p:nvGrpSpPr>
          <p:grpSpPr bwMode="auto">
            <a:xfrm>
              <a:off x="5224885" y="4918795"/>
              <a:ext cx="457200" cy="200025"/>
              <a:chOff x="1728" y="3936"/>
              <a:chExt cx="288" cy="126"/>
            </a:xfrm>
          </p:grpSpPr>
          <p:sp>
            <p:nvSpPr>
              <p:cNvPr id="10310" name="Line 30"/>
              <p:cNvSpPr>
                <a:spLocks noChangeShapeType="1"/>
              </p:cNvSpPr>
              <p:nvPr/>
            </p:nvSpPr>
            <p:spPr bwMode="auto">
              <a:xfrm flipH="1">
                <a:off x="1728" y="3936"/>
                <a:ext cx="28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Line 38"/>
              <p:cNvSpPr>
                <a:spLocks noChangeShapeType="1"/>
              </p:cNvSpPr>
              <p:nvPr/>
            </p:nvSpPr>
            <p:spPr bwMode="auto">
              <a:xfrm flipH="1">
                <a:off x="1776" y="4005"/>
                <a:ext cx="19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Line 39"/>
              <p:cNvSpPr>
                <a:spLocks noChangeShapeType="1"/>
              </p:cNvSpPr>
              <p:nvPr/>
            </p:nvSpPr>
            <p:spPr bwMode="auto">
              <a:xfrm flipH="1">
                <a:off x="1815" y="406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flipV="1">
              <a:off x="8103450" y="3544413"/>
              <a:ext cx="7938" cy="1037257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82" name="Group 48"/>
            <p:cNvGrpSpPr>
              <a:grpSpLocks/>
            </p:cNvGrpSpPr>
            <p:nvPr/>
          </p:nvGrpSpPr>
          <p:grpSpPr bwMode="auto">
            <a:xfrm>
              <a:off x="8064785" y="2951283"/>
              <a:ext cx="127000" cy="628650"/>
              <a:chOff x="3781425" y="5421313"/>
              <a:chExt cx="127000" cy="62865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3825382" y="5421725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3825382" y="5935061"/>
                <a:ext cx="0" cy="113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825382" y="5530213"/>
                <a:ext cx="76731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3780403" y="5575196"/>
                <a:ext cx="127002" cy="926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785695" y="5654578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3780403" y="5731313"/>
                <a:ext cx="127002" cy="8202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785695" y="5805403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V="1">
                <a:off x="3825382" y="5876848"/>
                <a:ext cx="76731" cy="6615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 flipH="1" flipV="1">
              <a:off x="8098158" y="2250488"/>
              <a:ext cx="5292" cy="743545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4" name="TextBox 227"/>
            <p:cNvSpPr txBox="1">
              <a:spLocks noChangeArrowheads="1"/>
            </p:cNvSpPr>
            <p:nvPr/>
          </p:nvSpPr>
          <p:spPr bwMode="auto">
            <a:xfrm>
              <a:off x="8130983" y="3093793"/>
              <a:ext cx="930277" cy="872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L</a:t>
              </a:r>
              <a:r>
                <a:rPr lang="en-US" sz="1400">
                  <a:cs typeface="Arial" charset="0"/>
                </a:rPr>
                <a:t>= </a:t>
              </a:r>
            </a:p>
            <a:p>
              <a:pPr eaLnBrk="1" hangingPunct="1"/>
              <a:r>
                <a:rPr lang="en-US" sz="1400">
                  <a:cs typeface="Arial" charset="0"/>
                </a:rPr>
                <a:t>1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6799030" y="2250488"/>
              <a:ext cx="130442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3153002" y="4581670"/>
              <a:ext cx="4950448" cy="79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7" name="Rectangle 53"/>
            <p:cNvSpPr>
              <a:spLocks noChangeArrowheads="1"/>
            </p:cNvSpPr>
            <p:nvPr/>
          </p:nvSpPr>
          <p:spPr bwMode="auto">
            <a:xfrm>
              <a:off x="7546035" y="2776115"/>
              <a:ext cx="615515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400"/>
                <a:t>+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 i="1"/>
                <a:t>v</a:t>
              </a:r>
              <a:r>
                <a:rPr lang="en-US" sz="1400" i="1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/>
                <a:t>_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 flipV="1">
              <a:off x="5439046" y="4581670"/>
              <a:ext cx="0" cy="33604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6100517" y="2033511"/>
              <a:ext cx="0" cy="441893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90" name="Group 56"/>
            <p:cNvGrpSpPr>
              <a:grpSpLocks/>
            </p:cNvGrpSpPr>
            <p:nvPr/>
          </p:nvGrpSpPr>
          <p:grpSpPr bwMode="auto">
            <a:xfrm>
              <a:off x="6054077" y="1450408"/>
              <a:ext cx="127000" cy="628650"/>
              <a:chOff x="3781425" y="5421313"/>
              <a:chExt cx="127000" cy="628650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3825217" y="5422281"/>
                <a:ext cx="0" cy="1137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825217" y="5935618"/>
                <a:ext cx="0" cy="1137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3825217" y="5530771"/>
                <a:ext cx="76731" cy="529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3780238" y="5575753"/>
                <a:ext cx="127002" cy="9261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785530" y="5655135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3780238" y="5731872"/>
                <a:ext cx="127002" cy="8202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785530" y="5805962"/>
                <a:ext cx="116418" cy="8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3825217" y="5877405"/>
                <a:ext cx="76731" cy="6615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flipV="1">
              <a:off x="6105809" y="1202647"/>
              <a:ext cx="0" cy="24873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92" name="TextBox 227"/>
            <p:cNvSpPr txBox="1">
              <a:spLocks noChangeArrowheads="1"/>
            </p:cNvSpPr>
            <p:nvPr/>
          </p:nvSpPr>
          <p:spPr bwMode="auto">
            <a:xfrm>
              <a:off x="6133922" y="1470345"/>
              <a:ext cx="1719870" cy="512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400">
                  <a:cs typeface="Arial" charset="0"/>
                </a:rPr>
                <a:t>R</a:t>
              </a:r>
              <a:r>
                <a:rPr lang="en-US" sz="1400" baseline="-25000">
                  <a:cs typeface="Arial" charset="0"/>
                </a:rPr>
                <a:t>D</a:t>
              </a:r>
              <a:r>
                <a:rPr lang="en-US" sz="1400">
                  <a:cs typeface="Arial" charset="0"/>
                </a:rPr>
                <a:t> = 5 k</a:t>
              </a:r>
              <a:r>
                <a:rPr lang="el-GR" sz="1400">
                  <a:cs typeface="Arial" charset="0"/>
                </a:rPr>
                <a:t>Ω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54" name="Freeform 53"/>
            <p:cNvSpPr/>
            <p:nvPr/>
          </p:nvSpPr>
          <p:spPr>
            <a:xfrm>
              <a:off x="3012770" y="3422694"/>
              <a:ext cx="240776" cy="309589"/>
            </a:xfrm>
            <a:custGeom>
              <a:avLst/>
              <a:gdLst>
                <a:gd name="connsiteX0" fmla="*/ 0 w 737087"/>
                <a:gd name="connsiteY0" fmla="*/ 300251 h 627797"/>
                <a:gd name="connsiteX1" fmla="*/ 27295 w 737087"/>
                <a:gd name="connsiteY1" fmla="*/ 177421 h 627797"/>
                <a:gd name="connsiteX2" fmla="*/ 81886 w 737087"/>
                <a:gd name="connsiteY2" fmla="*/ 95535 h 627797"/>
                <a:gd name="connsiteX3" fmla="*/ 122829 w 737087"/>
                <a:gd name="connsiteY3" fmla="*/ 68239 h 627797"/>
                <a:gd name="connsiteX4" fmla="*/ 150125 w 737087"/>
                <a:gd name="connsiteY4" fmla="*/ 27296 h 627797"/>
                <a:gd name="connsiteX5" fmla="*/ 232011 w 737087"/>
                <a:gd name="connsiteY5" fmla="*/ 0 h 627797"/>
                <a:gd name="connsiteX6" fmla="*/ 341194 w 737087"/>
                <a:gd name="connsiteY6" fmla="*/ 13648 h 627797"/>
                <a:gd name="connsiteX7" fmla="*/ 368489 w 737087"/>
                <a:gd name="connsiteY7" fmla="*/ 54591 h 627797"/>
                <a:gd name="connsiteX8" fmla="*/ 382137 w 737087"/>
                <a:gd name="connsiteY8" fmla="*/ 95535 h 627797"/>
                <a:gd name="connsiteX9" fmla="*/ 409432 w 737087"/>
                <a:gd name="connsiteY9" fmla="*/ 218365 h 627797"/>
                <a:gd name="connsiteX10" fmla="*/ 423080 w 737087"/>
                <a:gd name="connsiteY10" fmla="*/ 382138 h 627797"/>
                <a:gd name="connsiteX11" fmla="*/ 450376 w 737087"/>
                <a:gd name="connsiteY11" fmla="*/ 491320 h 627797"/>
                <a:gd name="connsiteX12" fmla="*/ 464023 w 737087"/>
                <a:gd name="connsiteY12" fmla="*/ 532263 h 627797"/>
                <a:gd name="connsiteX13" fmla="*/ 518614 w 737087"/>
                <a:gd name="connsiteY13" fmla="*/ 614150 h 627797"/>
                <a:gd name="connsiteX14" fmla="*/ 559558 w 737087"/>
                <a:gd name="connsiteY14" fmla="*/ 627797 h 627797"/>
                <a:gd name="connsiteX15" fmla="*/ 655092 w 737087"/>
                <a:gd name="connsiteY15" fmla="*/ 586854 h 627797"/>
                <a:gd name="connsiteX16" fmla="*/ 696035 w 737087"/>
                <a:gd name="connsiteY16" fmla="*/ 464024 h 627797"/>
                <a:gd name="connsiteX17" fmla="*/ 709683 w 737087"/>
                <a:gd name="connsiteY17" fmla="*/ 423081 h 627797"/>
                <a:gd name="connsiteX18" fmla="*/ 723331 w 737087"/>
                <a:gd name="connsiteY18" fmla="*/ 382138 h 627797"/>
                <a:gd name="connsiteX19" fmla="*/ 736979 w 737087"/>
                <a:gd name="connsiteY19" fmla="*/ 259308 h 6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37087" h="627797">
                  <a:moveTo>
                    <a:pt x="0" y="300251"/>
                  </a:moveTo>
                  <a:cubicBezTo>
                    <a:pt x="3703" y="278030"/>
                    <a:pt x="11296" y="206220"/>
                    <a:pt x="27295" y="177421"/>
                  </a:cubicBezTo>
                  <a:cubicBezTo>
                    <a:pt x="43227" y="148744"/>
                    <a:pt x="54591" y="113732"/>
                    <a:pt x="81886" y="95535"/>
                  </a:cubicBezTo>
                  <a:lnTo>
                    <a:pt x="122829" y="68239"/>
                  </a:lnTo>
                  <a:cubicBezTo>
                    <a:pt x="131928" y="54591"/>
                    <a:pt x="136216" y="35989"/>
                    <a:pt x="150125" y="27296"/>
                  </a:cubicBezTo>
                  <a:cubicBezTo>
                    <a:pt x="174523" y="12047"/>
                    <a:pt x="232011" y="0"/>
                    <a:pt x="232011" y="0"/>
                  </a:cubicBezTo>
                  <a:cubicBezTo>
                    <a:pt x="268405" y="4549"/>
                    <a:pt x="307140" y="26"/>
                    <a:pt x="341194" y="13648"/>
                  </a:cubicBezTo>
                  <a:cubicBezTo>
                    <a:pt x="356423" y="19740"/>
                    <a:pt x="361154" y="39920"/>
                    <a:pt x="368489" y="54591"/>
                  </a:cubicBezTo>
                  <a:cubicBezTo>
                    <a:pt x="374923" y="67458"/>
                    <a:pt x="378185" y="81702"/>
                    <a:pt x="382137" y="95535"/>
                  </a:cubicBezTo>
                  <a:cubicBezTo>
                    <a:pt x="394988" y="140514"/>
                    <a:pt x="400050" y="171451"/>
                    <a:pt x="409432" y="218365"/>
                  </a:cubicBezTo>
                  <a:cubicBezTo>
                    <a:pt x="413981" y="272956"/>
                    <a:pt x="414954" y="327964"/>
                    <a:pt x="423080" y="382138"/>
                  </a:cubicBezTo>
                  <a:cubicBezTo>
                    <a:pt x="428645" y="419237"/>
                    <a:pt x="438514" y="455731"/>
                    <a:pt x="450376" y="491320"/>
                  </a:cubicBezTo>
                  <a:cubicBezTo>
                    <a:pt x="454925" y="504968"/>
                    <a:pt x="457037" y="519687"/>
                    <a:pt x="464023" y="532263"/>
                  </a:cubicBezTo>
                  <a:cubicBezTo>
                    <a:pt x="479954" y="560940"/>
                    <a:pt x="487492" y="603777"/>
                    <a:pt x="518614" y="614150"/>
                  </a:cubicBezTo>
                  <a:lnTo>
                    <a:pt x="559558" y="627797"/>
                  </a:lnTo>
                  <a:cubicBezTo>
                    <a:pt x="585355" y="621348"/>
                    <a:pt x="637637" y="614781"/>
                    <a:pt x="655092" y="586854"/>
                  </a:cubicBezTo>
                  <a:cubicBezTo>
                    <a:pt x="655100" y="586841"/>
                    <a:pt x="689209" y="484502"/>
                    <a:pt x="696035" y="464024"/>
                  </a:cubicBezTo>
                  <a:lnTo>
                    <a:pt x="709683" y="423081"/>
                  </a:lnTo>
                  <a:lnTo>
                    <a:pt x="723331" y="382138"/>
                  </a:lnTo>
                  <a:cubicBezTo>
                    <a:pt x="739223" y="286789"/>
                    <a:pt x="736979" y="327923"/>
                    <a:pt x="736979" y="25930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29188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4"/>
          <p:cNvGrpSpPr>
            <a:grpSpLocks/>
          </p:cNvGrpSpPr>
          <p:nvPr/>
        </p:nvGrpSpPr>
        <p:grpSpPr bwMode="auto">
          <a:xfrm>
            <a:off x="693738" y="2595563"/>
            <a:ext cx="7351712" cy="3698875"/>
            <a:chOff x="693096" y="2596265"/>
            <a:chExt cx="7353057" cy="369840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43642" y="3908959"/>
              <a:ext cx="0" cy="7952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3514599" y="4307371"/>
              <a:ext cx="151634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181779" y="4151816"/>
              <a:ext cx="0" cy="3111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181779" y="4531180"/>
              <a:ext cx="0" cy="3111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181779" y="3770865"/>
              <a:ext cx="0" cy="3111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181779" y="3908959"/>
              <a:ext cx="34455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181779" y="4312133"/>
              <a:ext cx="344551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181779" y="4670862"/>
              <a:ext cx="34455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526330" y="4307371"/>
              <a:ext cx="0" cy="363491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467273" y="3501024"/>
              <a:ext cx="0" cy="806347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6" name="Group 15"/>
            <p:cNvGrpSpPr>
              <a:grpSpLocks/>
            </p:cNvGrpSpPr>
            <p:nvPr/>
          </p:nvGrpSpPr>
          <p:grpSpPr bwMode="auto">
            <a:xfrm>
              <a:off x="4426062" y="2976475"/>
              <a:ext cx="114300" cy="565785"/>
              <a:chOff x="3781425" y="5421313"/>
              <a:chExt cx="127000" cy="628650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>
                <a:off x="3825452" y="5422136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825452" y="5935362"/>
                <a:ext cx="0" cy="11463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3825452" y="5529719"/>
                <a:ext cx="75861" cy="5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H="1">
                <a:off x="3781346" y="5575574"/>
                <a:ext cx="127023" cy="917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788403" y="5654940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H="1">
                <a:off x="3781346" y="5730777"/>
                <a:ext cx="127023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788403" y="5806615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3825452" y="5877162"/>
                <a:ext cx="75861" cy="6701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>
              <a:off x="4468862" y="2774042"/>
              <a:ext cx="1656065" cy="0"/>
            </a:xfrm>
            <a:prstGeom prst="line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473625" y="2764518"/>
              <a:ext cx="0" cy="22380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4121135" y="5037528"/>
              <a:ext cx="0" cy="773013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90" name="Group 19"/>
            <p:cNvGrpSpPr>
              <a:grpSpLocks/>
            </p:cNvGrpSpPr>
            <p:nvPr/>
          </p:nvGrpSpPr>
          <p:grpSpPr bwMode="auto">
            <a:xfrm>
              <a:off x="4080417" y="4513934"/>
              <a:ext cx="114300" cy="565785"/>
              <a:chOff x="3781425" y="5421313"/>
              <a:chExt cx="127000" cy="628650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3824904" y="5421075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3824904" y="5936065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3824904" y="5528658"/>
                <a:ext cx="75861" cy="5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3780798" y="5574514"/>
                <a:ext cx="127023" cy="93475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3787855" y="5655642"/>
                <a:ext cx="112910" cy="8289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H="1">
                <a:off x="3780798" y="5731480"/>
                <a:ext cx="127023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787855" y="5807317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3824904" y="5877864"/>
                <a:ext cx="75861" cy="6701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 flipV="1">
              <a:off x="4127486" y="4289910"/>
              <a:ext cx="0" cy="223809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2" name="TextBox 227"/>
            <p:cNvSpPr txBox="1">
              <a:spLocks noChangeArrowheads="1"/>
            </p:cNvSpPr>
            <p:nvPr/>
          </p:nvSpPr>
          <p:spPr bwMode="auto">
            <a:xfrm>
              <a:off x="4059462" y="3127979"/>
              <a:ext cx="4363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3093" name="TextBox 227"/>
            <p:cNvSpPr txBox="1">
              <a:spLocks noChangeArrowheads="1"/>
            </p:cNvSpPr>
            <p:nvPr/>
          </p:nvSpPr>
          <p:spPr bwMode="auto">
            <a:xfrm>
              <a:off x="4184110" y="4648817"/>
              <a:ext cx="4363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3089726">
              <a:off x="3520950" y="4050229"/>
              <a:ext cx="393772" cy="449205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424096" y="4123245"/>
              <a:ext cx="0" cy="3650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881071" y="4307371"/>
              <a:ext cx="543024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7" name="TextBox 227"/>
            <p:cNvSpPr txBox="1">
              <a:spLocks noChangeArrowheads="1"/>
            </p:cNvSpPr>
            <p:nvPr/>
          </p:nvSpPr>
          <p:spPr bwMode="auto">
            <a:xfrm>
              <a:off x="693096" y="4752510"/>
              <a:ext cx="466282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v(t)</a:t>
              </a:r>
            </a:p>
          </p:txBody>
        </p:sp>
        <p:sp>
          <p:nvSpPr>
            <p:cNvPr id="3098" name="Oval 4"/>
            <p:cNvSpPr>
              <a:spLocks noChangeArrowheads="1"/>
            </p:cNvSpPr>
            <p:nvPr/>
          </p:nvSpPr>
          <p:spPr bwMode="auto">
            <a:xfrm>
              <a:off x="1079225" y="4704587"/>
              <a:ext cx="411480" cy="411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099" name="Text Box 5"/>
            <p:cNvSpPr txBox="1">
              <a:spLocks noChangeArrowheads="1"/>
            </p:cNvSpPr>
            <p:nvPr/>
          </p:nvSpPr>
          <p:spPr bwMode="auto">
            <a:xfrm>
              <a:off x="1153928" y="4719283"/>
              <a:ext cx="219211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60000"/>
                </a:lnSpc>
              </a:pPr>
              <a:r>
                <a:rPr lang="en-US" sz="1600"/>
                <a:t>+</a:t>
              </a:r>
            </a:p>
            <a:p>
              <a:pPr eaLnBrk="1" hangingPunct="1">
                <a:lnSpc>
                  <a:spcPct val="60000"/>
                </a:lnSpc>
              </a:pPr>
              <a:r>
                <a:rPr lang="en-US" sz="1600" b="1"/>
                <a:t>_</a:t>
              </a:r>
            </a:p>
          </p:txBody>
        </p:sp>
        <p:cxnSp>
          <p:nvCxnSpPr>
            <p:cNvPr id="30" name="Straight Connector 29"/>
            <p:cNvCxnSpPr>
              <a:stCxn id="3098" idx="4"/>
            </p:cNvCxnSpPr>
            <p:nvPr/>
          </p:nvCxnSpPr>
          <p:spPr>
            <a:xfrm>
              <a:off x="1285341" y="5115305"/>
              <a:ext cx="0" cy="6952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1285341" y="4294673"/>
              <a:ext cx="0" cy="3984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2114168" y="4313720"/>
              <a:ext cx="76690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3" name="TextBox 32"/>
            <p:cNvSpPr txBox="1">
              <a:spLocks noChangeArrowheads="1"/>
            </p:cNvSpPr>
            <p:nvPr/>
          </p:nvSpPr>
          <p:spPr bwMode="auto">
            <a:xfrm>
              <a:off x="3249676" y="3806023"/>
              <a:ext cx="519660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Calibri" pitchFamily="34" charset="0"/>
                </a:rPr>
                <a:t>C</a:t>
              </a:r>
              <a:r>
                <a:rPr lang="en-US" baseline="-25000"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104" name="TextBox 227"/>
            <p:cNvSpPr txBox="1">
              <a:spLocks noChangeArrowheads="1"/>
            </p:cNvSpPr>
            <p:nvPr/>
          </p:nvSpPr>
          <p:spPr bwMode="auto">
            <a:xfrm>
              <a:off x="6073744" y="2596265"/>
              <a:ext cx="714426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+15 V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5504101" y="5412130"/>
              <a:ext cx="0" cy="398411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06" name="Group 35"/>
            <p:cNvGrpSpPr>
              <a:grpSpLocks/>
            </p:cNvGrpSpPr>
            <p:nvPr/>
          </p:nvGrpSpPr>
          <p:grpSpPr bwMode="auto">
            <a:xfrm>
              <a:off x="5475280" y="4887520"/>
              <a:ext cx="114300" cy="565785"/>
              <a:chOff x="3781425" y="5421313"/>
              <a:chExt cx="127000" cy="62865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3825798" y="5420440"/>
                <a:ext cx="0" cy="11463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825798" y="5935430"/>
                <a:ext cx="0" cy="11463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3825798" y="5528024"/>
                <a:ext cx="75862" cy="546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H="1">
                <a:off x="3781693" y="5573879"/>
                <a:ext cx="127023" cy="934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788750" y="5655008"/>
                <a:ext cx="112910" cy="8289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3781693" y="5730845"/>
                <a:ext cx="127023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788750" y="5806683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3825798" y="5877229"/>
                <a:ext cx="75862" cy="6701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flipV="1">
              <a:off x="5510452" y="4662926"/>
              <a:ext cx="0" cy="223808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8" name="TextBox 227"/>
            <p:cNvSpPr txBox="1">
              <a:spLocks noChangeArrowheads="1"/>
            </p:cNvSpPr>
            <p:nvPr/>
          </p:nvSpPr>
          <p:spPr bwMode="auto">
            <a:xfrm>
              <a:off x="5534858" y="5015780"/>
              <a:ext cx="85792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r>
                <a:rPr lang="en-US" baseline="-25000"/>
                <a:t>S</a:t>
              </a:r>
              <a:r>
                <a:rPr lang="en-US"/>
                <a:t> = </a:t>
              </a:r>
            </a:p>
            <a:p>
              <a:pPr eaLnBrk="1" hangingPunct="1"/>
              <a:r>
                <a:rPr lang="en-US"/>
                <a:t>0.5 k</a:t>
              </a:r>
              <a:r>
                <a:rPr lang="el-GR"/>
                <a:t>Ω</a:t>
              </a:r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 rot="13089726">
              <a:off x="6166209" y="4407370"/>
              <a:ext cx="392185" cy="449206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6069354" y="4481974"/>
              <a:ext cx="0" cy="3650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5526330" y="4664512"/>
              <a:ext cx="543024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2" name="TextBox 41"/>
            <p:cNvSpPr txBox="1">
              <a:spLocks noChangeArrowheads="1"/>
            </p:cNvSpPr>
            <p:nvPr/>
          </p:nvSpPr>
          <p:spPr bwMode="auto">
            <a:xfrm>
              <a:off x="5894201" y="4163951"/>
              <a:ext cx="519660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Calibri" pitchFamily="34" charset="0"/>
                </a:rPr>
                <a:t>C</a:t>
              </a:r>
              <a:r>
                <a:rPr lang="en-US" baseline="-25000"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grpSp>
          <p:nvGrpSpPr>
            <p:cNvPr id="3113" name="Group 41"/>
            <p:cNvGrpSpPr>
              <a:grpSpLocks/>
            </p:cNvGrpSpPr>
            <p:nvPr/>
          </p:nvGrpSpPr>
          <p:grpSpPr bwMode="auto">
            <a:xfrm>
              <a:off x="4737142" y="6114644"/>
              <a:ext cx="411480" cy="180023"/>
              <a:chOff x="1728" y="3936"/>
              <a:chExt cx="288" cy="126"/>
            </a:xfrm>
          </p:grpSpPr>
          <p:sp>
            <p:nvSpPr>
              <p:cNvPr id="3157" name="Line 30"/>
              <p:cNvSpPr>
                <a:spLocks noChangeShapeType="1"/>
              </p:cNvSpPr>
              <p:nvPr/>
            </p:nvSpPr>
            <p:spPr bwMode="auto">
              <a:xfrm flipH="1">
                <a:off x="1728" y="3936"/>
                <a:ext cx="28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8" name="Line 38"/>
              <p:cNvSpPr>
                <a:spLocks noChangeShapeType="1"/>
              </p:cNvSpPr>
              <p:nvPr/>
            </p:nvSpPr>
            <p:spPr bwMode="auto">
              <a:xfrm flipH="1">
                <a:off x="1776" y="4005"/>
                <a:ext cx="19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9" name="Line 39"/>
              <p:cNvSpPr>
                <a:spLocks noChangeShapeType="1"/>
              </p:cNvSpPr>
              <p:nvPr/>
            </p:nvSpPr>
            <p:spPr bwMode="auto">
              <a:xfrm flipH="1">
                <a:off x="1815" y="406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7322121" y="5418479"/>
              <a:ext cx="0" cy="398411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15" name="Group 44"/>
            <p:cNvGrpSpPr>
              <a:grpSpLocks/>
            </p:cNvGrpSpPr>
            <p:nvPr/>
          </p:nvGrpSpPr>
          <p:grpSpPr bwMode="auto">
            <a:xfrm>
              <a:off x="7293052" y="4894144"/>
              <a:ext cx="114300" cy="565785"/>
              <a:chOff x="3781425" y="5421313"/>
              <a:chExt cx="127000" cy="628650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>
                <a:off x="3826073" y="5421898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826073" y="5935124"/>
                <a:ext cx="0" cy="11463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826073" y="5529481"/>
                <a:ext cx="75861" cy="5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3781967" y="5575337"/>
                <a:ext cx="127023" cy="917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789024" y="5654702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3781967" y="5730539"/>
                <a:ext cx="127023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789024" y="5806377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3826073" y="5876924"/>
                <a:ext cx="75861" cy="6701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/>
            <p:cNvCxnSpPr/>
            <p:nvPr/>
          </p:nvCxnSpPr>
          <p:spPr>
            <a:xfrm flipV="1">
              <a:off x="7326884" y="4670862"/>
              <a:ext cx="0" cy="223809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7" name="TextBox 227"/>
            <p:cNvSpPr txBox="1">
              <a:spLocks noChangeArrowheads="1"/>
            </p:cNvSpPr>
            <p:nvPr/>
          </p:nvSpPr>
          <p:spPr bwMode="auto">
            <a:xfrm>
              <a:off x="7352630" y="5022403"/>
              <a:ext cx="69352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r>
                <a:rPr lang="en-US" baseline="-25000"/>
                <a:t>L</a:t>
              </a:r>
              <a:r>
                <a:rPr lang="en-US"/>
                <a:t> = </a:t>
              </a:r>
            </a:p>
            <a:p>
              <a:pPr eaLnBrk="1" hangingPunct="1"/>
              <a:r>
                <a:rPr lang="en-US"/>
                <a:t>5 k</a:t>
              </a:r>
              <a:r>
                <a:rPr lang="el-GR"/>
                <a:t>Ω</a:t>
              </a:r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6153507" y="4659751"/>
              <a:ext cx="117337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1285341" y="5810541"/>
              <a:ext cx="604313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20" name="Group 49"/>
            <p:cNvGrpSpPr>
              <a:grpSpLocks/>
            </p:cNvGrpSpPr>
            <p:nvPr/>
          </p:nvGrpSpPr>
          <p:grpSpPr bwMode="auto">
            <a:xfrm rot="5400000">
              <a:off x="1782951" y="4041902"/>
              <a:ext cx="114300" cy="565785"/>
              <a:chOff x="3781425" y="5421313"/>
              <a:chExt cx="127000" cy="628650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3825565" y="5420534"/>
                <a:ext cx="0" cy="1146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3825565" y="5935683"/>
                <a:ext cx="0" cy="1146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825565" y="5528150"/>
                <a:ext cx="75837" cy="546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3781473" y="5574020"/>
                <a:ext cx="126983" cy="9350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788527" y="5655173"/>
                <a:ext cx="112874" cy="8291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3781473" y="5718685"/>
                <a:ext cx="126983" cy="846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3788528" y="5794547"/>
                <a:ext cx="112874" cy="846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3825565" y="5865115"/>
                <a:ext cx="75837" cy="670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>
              <a:off x="1266288" y="4318482"/>
              <a:ext cx="29056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2" name="TextBox 227"/>
            <p:cNvSpPr txBox="1">
              <a:spLocks noChangeArrowheads="1"/>
            </p:cNvSpPr>
            <p:nvPr/>
          </p:nvSpPr>
          <p:spPr bwMode="auto">
            <a:xfrm>
              <a:off x="1609394" y="3978845"/>
              <a:ext cx="316240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</a:p>
          </p:txBody>
        </p:sp>
        <p:sp>
          <p:nvSpPr>
            <p:cNvPr id="3123" name="Rectangle 52"/>
            <p:cNvSpPr>
              <a:spLocks noChangeArrowheads="1"/>
            </p:cNvSpPr>
            <p:nvPr/>
          </p:nvSpPr>
          <p:spPr bwMode="auto">
            <a:xfrm>
              <a:off x="2071559" y="4370128"/>
              <a:ext cx="671641" cy="142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/>
                <a:t>   +</a:t>
              </a:r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r>
                <a:rPr lang="en-US" i="1"/>
                <a:t>v</a:t>
              </a:r>
              <a:r>
                <a:rPr lang="en-US" i="1" baseline="-25000"/>
                <a:t>in</a:t>
              </a:r>
              <a:r>
                <a:rPr lang="en-US" i="1"/>
                <a:t>(t)</a:t>
              </a:r>
              <a:endParaRPr lang="en-US" i="1" baseline="-25000"/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r>
                <a:rPr lang="en-US"/>
                <a:t>   _</a:t>
              </a:r>
            </a:p>
          </p:txBody>
        </p:sp>
        <p:sp>
          <p:nvSpPr>
            <p:cNvPr id="3124" name="Rectangle 53"/>
            <p:cNvSpPr>
              <a:spLocks noChangeArrowheads="1"/>
            </p:cNvSpPr>
            <p:nvPr/>
          </p:nvSpPr>
          <p:spPr bwMode="auto">
            <a:xfrm>
              <a:off x="6880141" y="4692950"/>
              <a:ext cx="414774" cy="980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/>
                <a:t>+</a:t>
              </a:r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r>
                <a:rPr lang="en-US" i="1"/>
                <a:t>v</a:t>
              </a:r>
              <a:r>
                <a:rPr lang="en-US" i="1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/>
            </a:p>
            <a:p>
              <a:pPr>
                <a:lnSpc>
                  <a:spcPct val="60000"/>
                </a:lnSpc>
              </a:pPr>
              <a:r>
                <a:rPr lang="en-US"/>
                <a:t>_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4929321" y="5810541"/>
              <a:ext cx="0" cy="30476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5534269" y="3491501"/>
              <a:ext cx="0" cy="398411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27" name="Group 99"/>
            <p:cNvGrpSpPr>
              <a:grpSpLocks/>
            </p:cNvGrpSpPr>
            <p:nvPr/>
          </p:nvGrpSpPr>
          <p:grpSpPr bwMode="auto">
            <a:xfrm>
              <a:off x="5504477" y="2967208"/>
              <a:ext cx="114300" cy="565785"/>
              <a:chOff x="3781425" y="5421313"/>
              <a:chExt cx="127000" cy="62865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>
                <a:off x="3825112" y="5421852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825112" y="5935078"/>
                <a:ext cx="0" cy="11463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3825112" y="5529435"/>
                <a:ext cx="75862" cy="546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H="1">
                <a:off x="3781007" y="5575290"/>
                <a:ext cx="127023" cy="9171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3788064" y="5654656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H="1">
                <a:off x="3781007" y="5730493"/>
                <a:ext cx="127023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3788064" y="5806331"/>
                <a:ext cx="112910" cy="8465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V="1">
                <a:off x="3825112" y="5876877"/>
                <a:ext cx="75862" cy="6701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Straight Connector 108"/>
            <p:cNvCxnSpPr/>
            <p:nvPr/>
          </p:nvCxnSpPr>
          <p:spPr>
            <a:xfrm flipV="1">
              <a:off x="5539032" y="2743883"/>
              <a:ext cx="0" cy="223809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9" name="TextBox 227"/>
            <p:cNvSpPr txBox="1">
              <a:spLocks noChangeArrowheads="1"/>
            </p:cNvSpPr>
            <p:nvPr/>
          </p:nvSpPr>
          <p:spPr bwMode="auto">
            <a:xfrm>
              <a:off x="5564055" y="3095468"/>
              <a:ext cx="7248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r>
                <a:rPr lang="en-US" baseline="-25000"/>
                <a:t>D</a:t>
              </a:r>
              <a:r>
                <a:rPr lang="en-US"/>
                <a:t> = </a:t>
              </a:r>
            </a:p>
            <a:p>
              <a:pPr eaLnBrk="1" hangingPunct="1"/>
              <a:r>
                <a:rPr lang="en-US"/>
                <a:t>2 k</a:t>
              </a:r>
              <a:r>
                <a:rPr lang="el-GR"/>
                <a:t>Ω</a:t>
              </a:r>
              <a:endParaRPr lang="en-US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3886142" y="3293088"/>
              <a:ext cx="0" cy="165237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3524126" y="3542294"/>
              <a:ext cx="3413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2" name="TextBox 227"/>
            <p:cNvSpPr txBox="1">
              <a:spLocks noChangeArrowheads="1"/>
            </p:cNvSpPr>
            <p:nvPr/>
          </p:nvSpPr>
          <p:spPr bwMode="auto">
            <a:xfrm>
              <a:off x="3276600" y="3200400"/>
              <a:ext cx="470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r>
                <a:rPr lang="en-US" baseline="-25000"/>
                <a:t>in</a:t>
              </a:r>
              <a:endParaRPr lang="en-US"/>
            </a:p>
          </p:txBody>
        </p:sp>
      </p:grp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782762"/>
          </a:xfrm>
        </p:spPr>
        <p:txBody>
          <a:bodyPr/>
          <a:lstStyle/>
          <a:p>
            <a:pPr algn="l"/>
            <a:r>
              <a:rPr lang="en-US" sz="2400" b="1" smtClean="0"/>
              <a:t>Problem 10</a:t>
            </a:r>
            <a:r>
              <a:rPr lang="en-US" sz="2400" smtClean="0"/>
              <a:t>: - Consider the common source amplifier shown below. Assume NMOS transistor has the following parameters:    </a:t>
            </a:r>
            <a:br>
              <a:rPr lang="en-US" sz="2400" smtClean="0"/>
            </a:br>
            <a:r>
              <a:rPr lang="en-US" sz="2400" smtClean="0"/>
              <a:t>𝐾𝑃=75  𝜇𝐴∕𝑉</a:t>
            </a:r>
            <a:r>
              <a:rPr lang="en-US" sz="2400" baseline="30000" smtClean="0"/>
              <a:t>2</a:t>
            </a:r>
            <a:r>
              <a:rPr lang="en-US" sz="2400" smtClean="0"/>
              <a:t> , 𝐿=10 𝜇𝑚, 𝑊=400 𝜇𝑚, 𝑟</a:t>
            </a:r>
            <a:r>
              <a:rPr lang="en-US" sz="2400" baseline="-25000" smtClean="0"/>
              <a:t>𝑑</a:t>
            </a:r>
            <a:r>
              <a:rPr lang="en-US" sz="2400" smtClean="0"/>
              <a:t>=∞, and 𝑉</a:t>
            </a:r>
            <a:r>
              <a:rPr lang="en-US" sz="2400" baseline="-25000" smtClean="0"/>
              <a:t>𝑡𝑜</a:t>
            </a:r>
            <a:r>
              <a:rPr lang="en-US" sz="2400" smtClean="0"/>
              <a:t>=1 𝑉. </a:t>
            </a:r>
            <a:br>
              <a:rPr lang="en-US" sz="2400" smtClean="0"/>
            </a:br>
            <a:r>
              <a:rPr lang="en-US" sz="2400" b="1" smtClean="0"/>
              <a:t>a)</a:t>
            </a:r>
            <a:r>
              <a:rPr lang="en-US" sz="2400" smtClean="0"/>
              <a:t> If R</a:t>
            </a:r>
            <a:r>
              <a:rPr lang="en-US" sz="2400" baseline="-25000" smtClean="0"/>
              <a:t>in</a:t>
            </a:r>
            <a:r>
              <a:rPr lang="en-US" sz="2400" smtClean="0"/>
              <a:t> = 250 k</a:t>
            </a:r>
            <a:r>
              <a:rPr lang="el-GR" sz="2400" smtClean="0"/>
              <a:t>Ω, </a:t>
            </a:r>
            <a:r>
              <a:rPr lang="en-US" sz="2400" smtClean="0"/>
              <a:t>find the values for R</a:t>
            </a:r>
            <a:r>
              <a:rPr lang="en-US" sz="2400" baseline="-25000" smtClean="0"/>
              <a:t>1</a:t>
            </a:r>
            <a:r>
              <a:rPr lang="en-US" sz="2400" smtClean="0"/>
              <a:t> and R</a:t>
            </a:r>
            <a:r>
              <a:rPr lang="en-US" sz="2400" baseline="-25000" smtClean="0"/>
              <a:t>2</a:t>
            </a:r>
            <a:r>
              <a:rPr lang="en-US" sz="2400" smtClean="0"/>
              <a:t> to achieve 𝐼</a:t>
            </a:r>
            <a:r>
              <a:rPr lang="en-US" sz="2400" baseline="-25000" smtClean="0"/>
              <a:t>𝐷𝑄</a:t>
            </a:r>
            <a:r>
              <a:rPr lang="en-US" sz="2400" smtClean="0"/>
              <a:t>=2 𝑚𝐴.</a:t>
            </a:r>
          </a:p>
        </p:txBody>
      </p:sp>
    </p:spTree>
    <p:extLst>
      <p:ext uri="{BB962C8B-B14F-4D97-AF65-F5344CB8AC3E}">
        <p14:creationId xmlns:p14="http://schemas.microsoft.com/office/powerpoint/2010/main" val="6628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8"/>
          <p:cNvGrpSpPr>
            <a:grpSpLocks/>
          </p:cNvGrpSpPr>
          <p:nvPr/>
        </p:nvGrpSpPr>
        <p:grpSpPr bwMode="auto">
          <a:xfrm>
            <a:off x="1357313" y="76200"/>
            <a:ext cx="5907087" cy="2959100"/>
            <a:chOff x="693096" y="2596265"/>
            <a:chExt cx="7385776" cy="3698402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041990" y="3909753"/>
              <a:ext cx="0" cy="79563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3515610" y="4306578"/>
              <a:ext cx="1514471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5180932" y="4151816"/>
              <a:ext cx="0" cy="31150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5180932" y="4532767"/>
              <a:ext cx="0" cy="30952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5180932" y="3770865"/>
              <a:ext cx="0" cy="31150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180932" y="3909753"/>
              <a:ext cx="34537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180932" y="4312531"/>
              <a:ext cx="345371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180932" y="4669672"/>
              <a:ext cx="34537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5526303" y="4306578"/>
              <a:ext cx="0" cy="363095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4468357" y="3501024"/>
              <a:ext cx="0" cy="805553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18" name="Group 109"/>
            <p:cNvGrpSpPr>
              <a:grpSpLocks/>
            </p:cNvGrpSpPr>
            <p:nvPr/>
          </p:nvGrpSpPr>
          <p:grpSpPr bwMode="auto">
            <a:xfrm>
              <a:off x="4426062" y="2976475"/>
              <a:ext cx="114300" cy="565785"/>
              <a:chOff x="3781425" y="5421313"/>
              <a:chExt cx="127000" cy="628650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>
                <a:off x="3826213" y="5422137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3826213" y="5935804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3826213" y="5530162"/>
                <a:ext cx="74985" cy="5291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3782104" y="5576457"/>
                <a:ext cx="125711" cy="9259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3788721" y="5655822"/>
                <a:ext cx="112477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 flipH="1">
                <a:off x="3782104" y="5730778"/>
                <a:ext cx="125711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3788721" y="5807938"/>
                <a:ext cx="112477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flipV="1">
                <a:off x="3826213" y="5878485"/>
                <a:ext cx="74985" cy="661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Straight Connector 110"/>
            <p:cNvCxnSpPr/>
            <p:nvPr/>
          </p:nvCxnSpPr>
          <p:spPr>
            <a:xfrm>
              <a:off x="4468357" y="2774836"/>
              <a:ext cx="1657383" cy="0"/>
            </a:xfrm>
            <a:prstGeom prst="line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4472327" y="2764916"/>
              <a:ext cx="0" cy="22420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4121001" y="5038719"/>
              <a:ext cx="0" cy="771823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2" name="Group 113"/>
            <p:cNvGrpSpPr>
              <a:grpSpLocks/>
            </p:cNvGrpSpPr>
            <p:nvPr/>
          </p:nvGrpSpPr>
          <p:grpSpPr bwMode="auto">
            <a:xfrm>
              <a:off x="4080417" y="4513934"/>
              <a:ext cx="114300" cy="565785"/>
              <a:chOff x="3781425" y="5421313"/>
              <a:chExt cx="127000" cy="628650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>
                <a:off x="3826519" y="5422399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3826519" y="5936065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3826519" y="5530423"/>
                <a:ext cx="74985" cy="5291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H="1">
                <a:off x="3782410" y="5576719"/>
                <a:ext cx="125711" cy="9259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3789027" y="5656084"/>
                <a:ext cx="112477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flipH="1">
                <a:off x="3782410" y="5731040"/>
                <a:ext cx="125711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3789027" y="5808200"/>
                <a:ext cx="112477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flipV="1">
                <a:off x="3826519" y="5878746"/>
                <a:ext cx="74985" cy="661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Straight Connector 114"/>
            <p:cNvCxnSpPr/>
            <p:nvPr/>
          </p:nvCxnSpPr>
          <p:spPr>
            <a:xfrm flipV="1">
              <a:off x="4126956" y="4290705"/>
              <a:ext cx="0" cy="224206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Box 227"/>
            <p:cNvSpPr txBox="1">
              <a:spLocks noChangeArrowheads="1"/>
            </p:cNvSpPr>
            <p:nvPr/>
          </p:nvSpPr>
          <p:spPr bwMode="auto">
            <a:xfrm>
              <a:off x="4059462" y="3127979"/>
              <a:ext cx="477295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  <a:r>
                <a:rPr lang="en-US" sz="1400" baseline="-25000"/>
                <a:t>1</a:t>
              </a:r>
              <a:endParaRPr lang="en-US" sz="1400"/>
            </a:p>
          </p:txBody>
        </p:sp>
        <p:sp>
          <p:nvSpPr>
            <p:cNvPr id="4125" name="TextBox 227"/>
            <p:cNvSpPr txBox="1">
              <a:spLocks noChangeArrowheads="1"/>
            </p:cNvSpPr>
            <p:nvPr/>
          </p:nvSpPr>
          <p:spPr bwMode="auto">
            <a:xfrm>
              <a:off x="4184110" y="4648817"/>
              <a:ext cx="477295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  <a:r>
                <a:rPr lang="en-US" sz="1400" baseline="-25000"/>
                <a:t>2</a:t>
              </a:r>
              <a:endParaRPr lang="en-US" sz="1400"/>
            </a:p>
          </p:txBody>
        </p:sp>
        <p:sp>
          <p:nvSpPr>
            <p:cNvPr id="118" name="Arc 117"/>
            <p:cNvSpPr/>
            <p:nvPr/>
          </p:nvSpPr>
          <p:spPr>
            <a:xfrm rot="13089726">
              <a:off x="3521564" y="4050626"/>
              <a:ext cx="393008" cy="448411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119" name="Straight Connector 118"/>
            <p:cNvCxnSpPr/>
            <p:nvPr/>
          </p:nvCxnSpPr>
          <p:spPr>
            <a:xfrm>
              <a:off x="3424305" y="4124038"/>
              <a:ext cx="0" cy="3650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2880445" y="4306578"/>
              <a:ext cx="5438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9" name="TextBox 227"/>
            <p:cNvSpPr txBox="1">
              <a:spLocks noChangeArrowheads="1"/>
            </p:cNvSpPr>
            <p:nvPr/>
          </p:nvSpPr>
          <p:spPr bwMode="auto">
            <a:xfrm>
              <a:off x="693096" y="4752510"/>
              <a:ext cx="55343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v(t)</a:t>
              </a:r>
            </a:p>
          </p:txBody>
        </p:sp>
        <p:sp>
          <p:nvSpPr>
            <p:cNvPr id="4130" name="Oval 4"/>
            <p:cNvSpPr>
              <a:spLocks noChangeArrowheads="1"/>
            </p:cNvSpPr>
            <p:nvPr/>
          </p:nvSpPr>
          <p:spPr bwMode="auto">
            <a:xfrm>
              <a:off x="1079225" y="4704587"/>
              <a:ext cx="411480" cy="411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131" name="Text Box 5"/>
            <p:cNvSpPr txBox="1">
              <a:spLocks noChangeArrowheads="1"/>
            </p:cNvSpPr>
            <p:nvPr/>
          </p:nvSpPr>
          <p:spPr bwMode="auto">
            <a:xfrm>
              <a:off x="1153928" y="4719283"/>
              <a:ext cx="219211" cy="438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60000"/>
                </a:lnSpc>
              </a:pPr>
              <a:r>
                <a:rPr lang="en-US" sz="1400"/>
                <a:t>+</a:t>
              </a:r>
            </a:p>
            <a:p>
              <a:pPr eaLnBrk="1" hangingPunct="1">
                <a:lnSpc>
                  <a:spcPct val="60000"/>
                </a:lnSpc>
              </a:pPr>
              <a:r>
                <a:rPr lang="en-US" sz="1400" b="1"/>
                <a:t>_</a:t>
              </a:r>
            </a:p>
          </p:txBody>
        </p:sp>
        <p:cxnSp>
          <p:nvCxnSpPr>
            <p:cNvPr id="124" name="Straight Connector 123"/>
            <p:cNvCxnSpPr>
              <a:stCxn id="4130" idx="4"/>
            </p:cNvCxnSpPr>
            <p:nvPr/>
          </p:nvCxnSpPr>
          <p:spPr>
            <a:xfrm>
              <a:off x="1284593" y="5116099"/>
              <a:ext cx="0" cy="69444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1284593" y="4294673"/>
              <a:ext cx="0" cy="3968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2114277" y="4314514"/>
              <a:ext cx="76616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5" name="TextBox 126"/>
            <p:cNvSpPr txBox="1">
              <a:spLocks noChangeArrowheads="1"/>
            </p:cNvSpPr>
            <p:nvPr/>
          </p:nvSpPr>
          <p:spPr bwMode="auto">
            <a:xfrm>
              <a:off x="3249676" y="3806024"/>
              <a:ext cx="519660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Calibri" pitchFamily="34" charset="0"/>
                </a:rPr>
                <a:t>C</a:t>
              </a:r>
              <a:r>
                <a:rPr lang="en-US" sz="1400" baseline="-25000">
                  <a:latin typeface="Calibri" pitchFamily="34" charset="0"/>
                </a:rPr>
                <a:t>1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4136" name="TextBox 227"/>
            <p:cNvSpPr txBox="1">
              <a:spLocks noChangeArrowheads="1"/>
            </p:cNvSpPr>
            <p:nvPr/>
          </p:nvSpPr>
          <p:spPr bwMode="auto">
            <a:xfrm>
              <a:off x="6073744" y="2596265"/>
              <a:ext cx="821940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+15 V</a:t>
              </a:r>
            </a:p>
          </p:txBody>
        </p:sp>
        <p:cxnSp>
          <p:nvCxnSpPr>
            <p:cNvPr id="129" name="Straight Connector 128"/>
            <p:cNvCxnSpPr/>
            <p:nvPr/>
          </p:nvCxnSpPr>
          <p:spPr>
            <a:xfrm flipV="1">
              <a:off x="5504470" y="5411734"/>
              <a:ext cx="0" cy="398808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38" name="Group 129"/>
            <p:cNvGrpSpPr>
              <a:grpSpLocks/>
            </p:cNvGrpSpPr>
            <p:nvPr/>
          </p:nvGrpSpPr>
          <p:grpSpPr bwMode="auto">
            <a:xfrm>
              <a:off x="5475280" y="4887520"/>
              <a:ext cx="114300" cy="565785"/>
              <a:chOff x="3781425" y="5421313"/>
              <a:chExt cx="127000" cy="628650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>
                <a:off x="3824885" y="5421764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3824885" y="5935430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3824885" y="5529788"/>
                <a:ext cx="77191" cy="5291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H="1">
                <a:off x="3780776" y="5576085"/>
                <a:ext cx="127916" cy="9259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3787393" y="5655450"/>
                <a:ext cx="114683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H="1">
                <a:off x="3780776" y="5730405"/>
                <a:ext cx="127916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3787393" y="5807565"/>
                <a:ext cx="114683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flipV="1">
                <a:off x="3824885" y="5878111"/>
                <a:ext cx="77191" cy="661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Straight Connector 130"/>
            <p:cNvCxnSpPr/>
            <p:nvPr/>
          </p:nvCxnSpPr>
          <p:spPr>
            <a:xfrm flipV="1">
              <a:off x="5510424" y="4663719"/>
              <a:ext cx="0" cy="224206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0" name="TextBox 227"/>
            <p:cNvSpPr txBox="1">
              <a:spLocks noChangeArrowheads="1"/>
            </p:cNvSpPr>
            <p:nvPr/>
          </p:nvSpPr>
          <p:spPr bwMode="auto">
            <a:xfrm>
              <a:off x="5534858" y="5015780"/>
              <a:ext cx="884056" cy="6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  <a:r>
                <a:rPr lang="en-US" sz="1400" baseline="-25000"/>
                <a:t>S</a:t>
              </a:r>
              <a:r>
                <a:rPr lang="en-US" sz="1400"/>
                <a:t> = </a:t>
              </a:r>
            </a:p>
            <a:p>
              <a:pPr eaLnBrk="1" hangingPunct="1"/>
              <a:r>
                <a:rPr lang="en-US" sz="1400"/>
                <a:t>0.5 k</a:t>
              </a:r>
              <a:r>
                <a:rPr lang="el-GR" sz="1400"/>
                <a:t>Ω</a:t>
              </a:r>
              <a:endParaRPr lang="en-US" sz="1400"/>
            </a:p>
          </p:txBody>
        </p:sp>
        <p:sp>
          <p:nvSpPr>
            <p:cNvPr id="133" name="Arc 132"/>
            <p:cNvSpPr/>
            <p:nvPr/>
          </p:nvSpPr>
          <p:spPr>
            <a:xfrm rot="13089726">
              <a:off x="6165438" y="4407768"/>
              <a:ext cx="393008" cy="450395"/>
            </a:xfrm>
            <a:prstGeom prst="arc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6068179" y="4481180"/>
              <a:ext cx="0" cy="3650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H="1">
              <a:off x="5526303" y="4665704"/>
              <a:ext cx="54187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4" name="TextBox 135"/>
            <p:cNvSpPr txBox="1">
              <a:spLocks noChangeArrowheads="1"/>
            </p:cNvSpPr>
            <p:nvPr/>
          </p:nvSpPr>
          <p:spPr bwMode="auto">
            <a:xfrm>
              <a:off x="5894201" y="4163951"/>
              <a:ext cx="519660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Calibri" pitchFamily="34" charset="0"/>
                </a:rPr>
                <a:t>C</a:t>
              </a:r>
              <a:r>
                <a:rPr lang="en-US" sz="1400" baseline="-25000">
                  <a:latin typeface="Calibri" pitchFamily="34" charset="0"/>
                </a:rPr>
                <a:t>2</a:t>
              </a:r>
              <a:endParaRPr lang="en-US" sz="1400">
                <a:latin typeface="Calibri" pitchFamily="34" charset="0"/>
              </a:endParaRPr>
            </a:p>
          </p:txBody>
        </p:sp>
        <p:grpSp>
          <p:nvGrpSpPr>
            <p:cNvPr id="4145" name="Group 41"/>
            <p:cNvGrpSpPr>
              <a:grpSpLocks/>
            </p:cNvGrpSpPr>
            <p:nvPr/>
          </p:nvGrpSpPr>
          <p:grpSpPr bwMode="auto">
            <a:xfrm>
              <a:off x="4737142" y="6114644"/>
              <a:ext cx="411480" cy="180023"/>
              <a:chOff x="1728" y="3936"/>
              <a:chExt cx="288" cy="126"/>
            </a:xfrm>
          </p:grpSpPr>
          <p:sp>
            <p:nvSpPr>
              <p:cNvPr id="4189" name="Line 30"/>
              <p:cNvSpPr>
                <a:spLocks noChangeShapeType="1"/>
              </p:cNvSpPr>
              <p:nvPr/>
            </p:nvSpPr>
            <p:spPr bwMode="auto">
              <a:xfrm flipH="1">
                <a:off x="1728" y="3936"/>
                <a:ext cx="288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Line 38"/>
              <p:cNvSpPr>
                <a:spLocks noChangeShapeType="1"/>
              </p:cNvSpPr>
              <p:nvPr/>
            </p:nvSpPr>
            <p:spPr bwMode="auto">
              <a:xfrm flipH="1">
                <a:off x="1776" y="4005"/>
                <a:ext cx="19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Line 39"/>
              <p:cNvSpPr>
                <a:spLocks noChangeShapeType="1"/>
              </p:cNvSpPr>
              <p:nvPr/>
            </p:nvSpPr>
            <p:spPr bwMode="auto">
              <a:xfrm flipH="1">
                <a:off x="1815" y="406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38" name="Straight Connector 137"/>
            <p:cNvCxnSpPr/>
            <p:nvPr/>
          </p:nvCxnSpPr>
          <p:spPr>
            <a:xfrm flipV="1">
              <a:off x="7322629" y="5417685"/>
              <a:ext cx="0" cy="398809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47" name="Group 138"/>
            <p:cNvGrpSpPr>
              <a:grpSpLocks/>
            </p:cNvGrpSpPr>
            <p:nvPr/>
          </p:nvGrpSpPr>
          <p:grpSpPr bwMode="auto">
            <a:xfrm>
              <a:off x="7293052" y="4894144"/>
              <a:ext cx="114300" cy="565785"/>
              <a:chOff x="3781425" y="5421313"/>
              <a:chExt cx="127000" cy="62865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>
                <a:off x="3825316" y="5421017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825316" y="5934685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3825316" y="5529042"/>
                <a:ext cx="77191" cy="5291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flipH="1">
                <a:off x="3781207" y="5575338"/>
                <a:ext cx="127916" cy="9259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3787824" y="5654703"/>
                <a:ext cx="114683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H="1">
                <a:off x="3781207" y="5729658"/>
                <a:ext cx="127916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3787824" y="5806819"/>
                <a:ext cx="114683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V="1">
                <a:off x="3825316" y="5877366"/>
                <a:ext cx="77191" cy="661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Straight Connector 139"/>
            <p:cNvCxnSpPr/>
            <p:nvPr/>
          </p:nvCxnSpPr>
          <p:spPr>
            <a:xfrm flipV="1">
              <a:off x="7328583" y="4669672"/>
              <a:ext cx="0" cy="224205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9" name="TextBox 227"/>
            <p:cNvSpPr txBox="1">
              <a:spLocks noChangeArrowheads="1"/>
            </p:cNvSpPr>
            <p:nvPr/>
          </p:nvSpPr>
          <p:spPr bwMode="auto">
            <a:xfrm>
              <a:off x="7352631" y="5022403"/>
              <a:ext cx="726241" cy="6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  <a:r>
                <a:rPr lang="en-US" sz="1400" baseline="-25000"/>
                <a:t>L</a:t>
              </a:r>
              <a:r>
                <a:rPr lang="en-US" sz="1400"/>
                <a:t> = </a:t>
              </a:r>
            </a:p>
            <a:p>
              <a:pPr eaLnBrk="1" hangingPunct="1"/>
              <a:r>
                <a:rPr lang="en-US" sz="1400"/>
                <a:t>5 k</a:t>
              </a:r>
              <a:r>
                <a:rPr lang="el-GR" sz="1400"/>
                <a:t>Ω</a:t>
              </a:r>
              <a:endParaRPr lang="en-US" sz="1400"/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6153528" y="4659751"/>
              <a:ext cx="1175055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1284593" y="5810541"/>
              <a:ext cx="604399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52" name="Group 143"/>
            <p:cNvGrpSpPr>
              <a:grpSpLocks/>
            </p:cNvGrpSpPr>
            <p:nvPr/>
          </p:nvGrpSpPr>
          <p:grpSpPr bwMode="auto">
            <a:xfrm rot="5400000">
              <a:off x="1782951" y="4041902"/>
              <a:ext cx="114300" cy="565785"/>
              <a:chOff x="3781425" y="5421313"/>
              <a:chExt cx="127000" cy="628650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>
                <a:off x="3824684" y="5406739"/>
                <a:ext cx="0" cy="1146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3824684" y="5920604"/>
                <a:ext cx="0" cy="11468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3824685" y="5514805"/>
                <a:ext cx="77161" cy="5293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H="1">
                <a:off x="3780592" y="5561119"/>
                <a:ext cx="127865" cy="9262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3787206" y="5640514"/>
                <a:ext cx="114638" cy="8380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H="1">
                <a:off x="3780592" y="5715499"/>
                <a:ext cx="127865" cy="8380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3787206" y="5792688"/>
                <a:ext cx="114638" cy="8380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flipV="1">
                <a:off x="3824684" y="5863263"/>
                <a:ext cx="77161" cy="6616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5" name="Straight Connector 144"/>
            <p:cNvCxnSpPr/>
            <p:nvPr/>
          </p:nvCxnSpPr>
          <p:spPr>
            <a:xfrm>
              <a:off x="1266729" y="4318482"/>
              <a:ext cx="28979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4" name="TextBox 227"/>
            <p:cNvSpPr txBox="1">
              <a:spLocks noChangeArrowheads="1"/>
            </p:cNvSpPr>
            <p:nvPr/>
          </p:nvSpPr>
          <p:spPr bwMode="auto">
            <a:xfrm>
              <a:off x="1609393" y="3978845"/>
              <a:ext cx="39313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</a:p>
          </p:txBody>
        </p:sp>
        <p:sp>
          <p:nvSpPr>
            <p:cNvPr id="4155" name="Rectangle 146"/>
            <p:cNvSpPr>
              <a:spLocks noChangeArrowheads="1"/>
            </p:cNvSpPr>
            <p:nvPr/>
          </p:nvSpPr>
          <p:spPr bwMode="auto">
            <a:xfrm>
              <a:off x="2071559" y="4370128"/>
              <a:ext cx="671641" cy="142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400"/>
                <a:t>   +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 i="1"/>
                <a:t>v</a:t>
              </a:r>
              <a:r>
                <a:rPr lang="en-US" sz="1400" i="1" baseline="-25000"/>
                <a:t>in</a:t>
              </a:r>
              <a:r>
                <a:rPr lang="en-US" sz="1400" i="1"/>
                <a:t>(t)</a:t>
              </a:r>
              <a:endParaRPr lang="en-US" sz="1400" i="1" baseline="-250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/>
                <a:t>   _</a:t>
              </a:r>
            </a:p>
          </p:txBody>
        </p:sp>
        <p:sp>
          <p:nvSpPr>
            <p:cNvPr id="4156" name="Rectangle 147"/>
            <p:cNvSpPr>
              <a:spLocks noChangeArrowheads="1"/>
            </p:cNvSpPr>
            <p:nvPr/>
          </p:nvSpPr>
          <p:spPr bwMode="auto">
            <a:xfrm>
              <a:off x="6880141" y="4692950"/>
              <a:ext cx="414774" cy="1084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400"/>
                <a:t>+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 i="1"/>
                <a:t>v</a:t>
              </a:r>
              <a:r>
                <a:rPr lang="en-US" sz="1400" i="1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/>
                <a:t>_</a:t>
              </a:r>
            </a:p>
          </p:txBody>
        </p:sp>
        <p:cxnSp>
          <p:nvCxnSpPr>
            <p:cNvPr id="149" name="Straight Connector 148"/>
            <p:cNvCxnSpPr/>
            <p:nvPr/>
          </p:nvCxnSpPr>
          <p:spPr>
            <a:xfrm flipV="1">
              <a:off x="4930836" y="5810541"/>
              <a:ext cx="0" cy="3035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5534243" y="3491104"/>
              <a:ext cx="0" cy="398808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59" name="Group 150"/>
            <p:cNvGrpSpPr>
              <a:grpSpLocks/>
            </p:cNvGrpSpPr>
            <p:nvPr/>
          </p:nvGrpSpPr>
          <p:grpSpPr bwMode="auto">
            <a:xfrm>
              <a:off x="5504477" y="2967208"/>
              <a:ext cx="114300" cy="565785"/>
              <a:chOff x="3781425" y="5421313"/>
              <a:chExt cx="127000" cy="628650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>
                <a:off x="3825525" y="5421412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3825525" y="5935078"/>
                <a:ext cx="0" cy="114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3825525" y="5529435"/>
                <a:ext cx="77190" cy="5291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H="1">
                <a:off x="3781417" y="5575732"/>
                <a:ext cx="127916" cy="9259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3788032" y="5655097"/>
                <a:ext cx="114683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H="1">
                <a:off x="3781417" y="5730053"/>
                <a:ext cx="127916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3788032" y="5807212"/>
                <a:ext cx="114683" cy="8377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flipV="1">
                <a:off x="3825525" y="5877759"/>
                <a:ext cx="77190" cy="661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2" name="Straight Connector 151"/>
            <p:cNvCxnSpPr/>
            <p:nvPr/>
          </p:nvCxnSpPr>
          <p:spPr>
            <a:xfrm flipV="1">
              <a:off x="5538212" y="2743090"/>
              <a:ext cx="0" cy="224206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1" name="TextBox 227"/>
            <p:cNvSpPr txBox="1">
              <a:spLocks noChangeArrowheads="1"/>
            </p:cNvSpPr>
            <p:nvPr/>
          </p:nvSpPr>
          <p:spPr bwMode="auto">
            <a:xfrm>
              <a:off x="5564055" y="3095467"/>
              <a:ext cx="755816" cy="6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  <a:r>
                <a:rPr lang="en-US" sz="1400" baseline="-25000"/>
                <a:t>D</a:t>
              </a:r>
              <a:r>
                <a:rPr lang="en-US" sz="1400"/>
                <a:t> = </a:t>
              </a:r>
            </a:p>
            <a:p>
              <a:pPr eaLnBrk="1" hangingPunct="1"/>
              <a:r>
                <a:rPr lang="en-US" sz="1400"/>
                <a:t>2 k</a:t>
              </a:r>
              <a:r>
                <a:rPr lang="el-GR" sz="1400"/>
                <a:t>Ω</a:t>
              </a:r>
              <a:endParaRPr lang="en-US" sz="1400"/>
            </a:p>
          </p:txBody>
        </p:sp>
        <p:cxnSp>
          <p:nvCxnSpPr>
            <p:cNvPr id="154" name="Straight Connector 153"/>
            <p:cNvCxnSpPr/>
            <p:nvPr/>
          </p:nvCxnSpPr>
          <p:spPr>
            <a:xfrm>
              <a:off x="3886784" y="3292692"/>
              <a:ext cx="0" cy="165277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>
              <a:off x="3523549" y="3542691"/>
              <a:ext cx="3414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4" name="TextBox 227"/>
            <p:cNvSpPr txBox="1">
              <a:spLocks noChangeArrowheads="1"/>
            </p:cNvSpPr>
            <p:nvPr/>
          </p:nvSpPr>
          <p:spPr bwMode="auto">
            <a:xfrm>
              <a:off x="3276600" y="3200400"/>
              <a:ext cx="51135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/>
                <a:t>R</a:t>
              </a:r>
              <a:r>
                <a:rPr lang="en-US" sz="1400" baseline="-25000"/>
                <a:t>in</a:t>
              </a:r>
              <a:endParaRPr lang="en-US" sz="1400"/>
            </a:p>
          </p:txBody>
        </p:sp>
      </p:grpSp>
      <p:sp>
        <p:nvSpPr>
          <p:cNvPr id="4099" name="Content Placeholder 1"/>
          <p:cNvSpPr>
            <a:spLocks noGrp="1"/>
          </p:cNvSpPr>
          <p:nvPr>
            <p:ph idx="1"/>
          </p:nvPr>
        </p:nvSpPr>
        <p:spPr>
          <a:xfrm>
            <a:off x="457200" y="2900363"/>
            <a:ext cx="8229600" cy="37290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We have: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Given:</a:t>
            </a:r>
          </a:p>
          <a:p>
            <a:pPr>
              <a:spcBef>
                <a:spcPct val="0"/>
              </a:spcBef>
            </a:pPr>
            <a:endParaRPr lang="en-US" sz="2800" smtClean="0"/>
          </a:p>
          <a:p>
            <a:pPr>
              <a:spcBef>
                <a:spcPct val="0"/>
              </a:spcBef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</a:pPr>
            <a:endParaRPr lang="en-US" sz="2800" smtClean="0"/>
          </a:p>
          <a:p>
            <a:pPr>
              <a:spcBef>
                <a:spcPct val="0"/>
              </a:spcBef>
            </a:pPr>
            <a:r>
              <a:rPr lang="en-US" sz="2800" smtClean="0"/>
              <a:t>Solve for R</a:t>
            </a:r>
            <a:r>
              <a:rPr lang="en-US" sz="2800" baseline="-25000" smtClean="0"/>
              <a:t>1</a:t>
            </a:r>
            <a:r>
              <a:rPr lang="en-US" sz="2800" smtClean="0"/>
              <a:t>:  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554288" y="2895600"/>
          <a:ext cx="27225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3" imgW="1714500" imgH="431800" progId="Equation.3">
                  <p:embed/>
                </p:oleObj>
              </mc:Choice>
              <mc:Fallback>
                <p:oleObj name="Equation" r:id="rId3" imgW="1714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2895600"/>
                        <a:ext cx="27225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838200" y="3886200"/>
          <a:ext cx="301466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5" imgW="1675673" imgH="266584" progId="Equation.3">
                  <p:embed/>
                </p:oleObj>
              </mc:Choice>
              <mc:Fallback>
                <p:oleObj name="Equation" r:id="rId5" imgW="1675673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86200"/>
                        <a:ext cx="3014663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7"/>
          <p:cNvGraphicFramePr>
            <a:graphicFrameLocks noChangeAspect="1"/>
          </p:cNvGraphicFramePr>
          <p:nvPr/>
        </p:nvGraphicFramePr>
        <p:xfrm>
          <a:off x="5562600" y="3962400"/>
          <a:ext cx="34020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7" imgW="1892300" imgH="279400" progId="Equation.3">
                  <p:embed/>
                </p:oleObj>
              </mc:Choice>
              <mc:Fallback>
                <p:oleObj name="Equation" r:id="rId7" imgW="1892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62400"/>
                        <a:ext cx="3402013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8"/>
          <p:cNvGraphicFramePr>
            <a:graphicFrameLocks noChangeAspect="1"/>
          </p:cNvGraphicFramePr>
          <p:nvPr/>
        </p:nvGraphicFramePr>
        <p:xfrm>
          <a:off x="1614488" y="4648200"/>
          <a:ext cx="18494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9" imgW="1028254" imgH="241195" progId="Equation.3">
                  <p:embed/>
                </p:oleObj>
              </mc:Choice>
              <mc:Fallback>
                <p:oleObj name="Equation" r:id="rId9" imgW="102825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488" y="4648200"/>
                        <a:ext cx="18494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9"/>
          <p:cNvGraphicFramePr>
            <a:graphicFrameLocks noChangeAspect="1"/>
          </p:cNvGraphicFramePr>
          <p:nvPr/>
        </p:nvGraphicFramePr>
        <p:xfrm>
          <a:off x="4129088" y="4673600"/>
          <a:ext cx="26939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11" imgW="1497950" imgH="241195" progId="Equation.3">
                  <p:embed/>
                </p:oleObj>
              </mc:Choice>
              <mc:Fallback>
                <p:oleObj name="Equation" r:id="rId11" imgW="1497950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4673600"/>
                        <a:ext cx="26939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10"/>
          <p:cNvGraphicFramePr>
            <a:graphicFrameLocks noChangeAspect="1"/>
          </p:cNvGraphicFramePr>
          <p:nvPr/>
        </p:nvGraphicFramePr>
        <p:xfrm>
          <a:off x="2514600" y="5026025"/>
          <a:ext cx="32654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13" imgW="1816100" imgH="431800" progId="Equation.3">
                  <p:embed/>
                </p:oleObj>
              </mc:Choice>
              <mc:Fallback>
                <p:oleObj name="Equation" r:id="rId13" imgW="181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026025"/>
                        <a:ext cx="326548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1"/>
          <p:cNvGraphicFramePr>
            <a:graphicFrameLocks noChangeAspect="1"/>
          </p:cNvGraphicFramePr>
          <p:nvPr/>
        </p:nvGraphicFramePr>
        <p:xfrm>
          <a:off x="3046413" y="5780088"/>
          <a:ext cx="54117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15" imgW="3009900" imgH="431800" progId="Equation.3">
                  <p:embed/>
                </p:oleObj>
              </mc:Choice>
              <mc:Fallback>
                <p:oleObj name="Equation" r:id="rId15" imgW="3009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5780088"/>
                        <a:ext cx="5411787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Right Arrow 120"/>
          <p:cNvSpPr/>
          <p:nvPr/>
        </p:nvSpPr>
        <p:spPr>
          <a:xfrm>
            <a:off x="4267200" y="40386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We have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in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250 k</a:t>
            </a:r>
            <a:r>
              <a:rPr lang="el-GR" sz="2800" dirty="0" smtClean="0"/>
              <a:t>Ω</a:t>
            </a:r>
            <a:r>
              <a:rPr lang="en-US" sz="2800" dirty="0" smtClean="0"/>
              <a:t> and R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1.19 M</a:t>
            </a:r>
            <a:r>
              <a:rPr lang="el-GR" sz="2800" dirty="0" smtClean="0"/>
              <a:t> Ω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 smtClean="0"/>
              <a:t>Solve for R</a:t>
            </a:r>
            <a:r>
              <a:rPr lang="en-US" sz="2800" baseline="-25000" dirty="0" smtClean="0"/>
              <a:t>2</a:t>
            </a:r>
            <a:r>
              <a:rPr lang="en-US" dirty="0" smtClean="0"/>
              <a:t>: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sz="2800" b="1" dirty="0" smtClean="0"/>
              <a:t>b) Determine the voltage gain</a:t>
            </a:r>
            <a:endParaRPr lang="en-US" sz="2800" b="1" dirty="0"/>
          </a:p>
        </p:txBody>
      </p:sp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1820863" y="1066800"/>
          <a:ext cx="26717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1485900" imgH="431800" progId="Equation.3">
                  <p:embed/>
                </p:oleObj>
              </mc:Choice>
              <mc:Fallback>
                <p:oleObj name="Equation" r:id="rId3" imgW="1485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066800"/>
                        <a:ext cx="2671762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3200400" y="2133600"/>
          <a:ext cx="411003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2286000" imgH="431800" progId="Equation.3">
                  <p:embed/>
                </p:oleObj>
              </mc:Choice>
              <mc:Fallback>
                <p:oleObj name="Equation" r:id="rId5" imgW="2286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411003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1636713" y="3746500"/>
          <a:ext cx="42306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7" imgW="2247900" imgH="520700" progId="Equation.3">
                  <p:embed/>
                </p:oleObj>
              </mc:Choice>
              <mc:Fallback>
                <p:oleObj name="Equation" r:id="rId7" imgW="22479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3746500"/>
                        <a:ext cx="4230687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0"/>
          <p:cNvGraphicFramePr>
            <a:graphicFrameLocks noChangeAspect="1"/>
          </p:cNvGraphicFramePr>
          <p:nvPr/>
        </p:nvGraphicFramePr>
        <p:xfrm>
          <a:off x="2235200" y="4891088"/>
          <a:ext cx="24034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9" imgW="1511300" imgH="279400" progId="Equation.3">
                  <p:embed/>
                </p:oleObj>
              </mc:Choice>
              <mc:Fallback>
                <p:oleObj name="Equation" r:id="rId9" imgW="1511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4891088"/>
                        <a:ext cx="240347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1"/>
          <p:cNvGraphicFramePr>
            <a:graphicFrameLocks noChangeAspect="1"/>
          </p:cNvGraphicFramePr>
          <p:nvPr/>
        </p:nvGraphicFramePr>
        <p:xfrm>
          <a:off x="1981200" y="5410200"/>
          <a:ext cx="312896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11" imgW="1676400" imgH="431800" progId="Equation.3">
                  <p:embed/>
                </p:oleObj>
              </mc:Choice>
              <mc:Fallback>
                <p:oleObj name="Equation" r:id="rId11" imgW="1676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10200"/>
                        <a:ext cx="312896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15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Resistive circuits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50825" y="1700213"/>
            <a:ext cx="84978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/>
              <a:t>Problem 2</a:t>
            </a:r>
          </a:p>
          <a:p>
            <a:r>
              <a:rPr lang="en-US" sz="2000"/>
              <a:t>Write equations to compute voltages v</a:t>
            </a:r>
            <a:r>
              <a:rPr lang="en-US" sz="2000" baseline="-25000"/>
              <a:t>1</a:t>
            </a:r>
            <a:r>
              <a:rPr lang="en-US" sz="2000"/>
              <a:t> and v</a:t>
            </a:r>
            <a:r>
              <a:rPr lang="en-US" sz="2000" baseline="-25000"/>
              <a:t>2</a:t>
            </a:r>
            <a:r>
              <a:rPr lang="en-US" sz="2000"/>
              <a:t> , next find the current value of i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5844" name="TextBox 19"/>
          <p:cNvSpPr txBox="1">
            <a:spLocks noChangeArrowheads="1"/>
          </p:cNvSpPr>
          <p:nvPr/>
        </p:nvSpPr>
        <p:spPr bwMode="auto">
          <a:xfrm>
            <a:off x="4500563" y="2636838"/>
            <a:ext cx="3440112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200"/>
              <a:t>From KCL:</a:t>
            </a:r>
          </a:p>
          <a:p>
            <a:r>
              <a:rPr lang="en-US" sz="2200"/>
              <a:t>50 mA=v</a:t>
            </a:r>
            <a:r>
              <a:rPr lang="en-US" sz="2200" baseline="-25000"/>
              <a:t>1</a:t>
            </a:r>
            <a:r>
              <a:rPr lang="en-US" sz="2200"/>
              <a:t>/40+(v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r>
              <a:rPr lang="en-US" sz="2200"/>
              <a:t>)/40 </a:t>
            </a:r>
          </a:p>
          <a:p>
            <a:r>
              <a:rPr lang="en-US" sz="2200"/>
              <a:t>and</a:t>
            </a:r>
          </a:p>
          <a:p>
            <a:r>
              <a:rPr lang="en-US" sz="2200"/>
              <a:t>100 mA=v</a:t>
            </a:r>
            <a:r>
              <a:rPr lang="en-US" sz="2200" baseline="-25000"/>
              <a:t>2</a:t>
            </a:r>
            <a:r>
              <a:rPr lang="en-US" sz="2200"/>
              <a:t>/80+(v</a:t>
            </a:r>
            <a:r>
              <a:rPr lang="en-US" sz="2200" baseline="-25000"/>
              <a:t>2</a:t>
            </a:r>
            <a:r>
              <a:rPr lang="en-US" sz="2200"/>
              <a:t>-v</a:t>
            </a:r>
            <a:r>
              <a:rPr lang="en-US" sz="2200" baseline="-25000"/>
              <a:t>1</a:t>
            </a:r>
            <a:r>
              <a:rPr lang="en-US" sz="2200"/>
              <a:t>)/40</a:t>
            </a:r>
          </a:p>
          <a:p>
            <a:endParaRPr lang="en-US" sz="2200" baseline="-25000"/>
          </a:p>
        </p:txBody>
      </p:sp>
      <p:sp>
        <p:nvSpPr>
          <p:cNvPr id="35845" name="TextBox 20"/>
          <p:cNvSpPr txBox="1">
            <a:spLocks noChangeArrowheads="1"/>
          </p:cNvSpPr>
          <p:nvPr/>
        </p:nvSpPr>
        <p:spPr bwMode="auto">
          <a:xfrm>
            <a:off x="539750" y="4292600"/>
            <a:ext cx="8353425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200"/>
              <a:t>Multiply first equation by 40:</a:t>
            </a:r>
          </a:p>
          <a:p>
            <a:r>
              <a:rPr lang="en-US" sz="2200"/>
              <a:t>2=v</a:t>
            </a:r>
            <a:r>
              <a:rPr lang="en-US" sz="2200" baseline="-25000"/>
              <a:t>1</a:t>
            </a:r>
            <a:r>
              <a:rPr lang="en-US" sz="2200"/>
              <a:t>+v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r>
              <a:rPr lang="en-US" sz="2200"/>
              <a:t>=2v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endParaRPr lang="en-US" sz="2200"/>
          </a:p>
          <a:p>
            <a:r>
              <a:rPr lang="en-US" sz="2200"/>
              <a:t>From second equation:</a:t>
            </a:r>
          </a:p>
          <a:p>
            <a:r>
              <a:rPr lang="en-US" sz="2200"/>
              <a:t>8=v</a:t>
            </a:r>
            <a:r>
              <a:rPr lang="en-US" sz="2200" baseline="-25000"/>
              <a:t>2</a:t>
            </a:r>
            <a:r>
              <a:rPr lang="en-US" sz="2200"/>
              <a:t>+2(v</a:t>
            </a:r>
            <a:r>
              <a:rPr lang="en-US" sz="2200" baseline="-25000"/>
              <a:t>2</a:t>
            </a:r>
            <a:r>
              <a:rPr lang="en-US" sz="2200"/>
              <a:t>-v</a:t>
            </a:r>
            <a:r>
              <a:rPr lang="en-US" sz="2200" baseline="-25000"/>
              <a:t>1</a:t>
            </a:r>
            <a:r>
              <a:rPr lang="en-US" sz="2200"/>
              <a:t>)=3v</a:t>
            </a:r>
            <a:r>
              <a:rPr lang="en-US" sz="2200" baseline="-25000"/>
              <a:t>2</a:t>
            </a:r>
            <a:r>
              <a:rPr lang="en-US" sz="2200"/>
              <a:t>-2v</a:t>
            </a:r>
            <a:r>
              <a:rPr lang="en-US" sz="2200" baseline="-25000"/>
              <a:t>1	</a:t>
            </a:r>
            <a:r>
              <a:rPr lang="en-US" sz="2200"/>
              <a:t>add both sides:</a:t>
            </a:r>
            <a:endParaRPr lang="en-US" sz="2200" baseline="-25000"/>
          </a:p>
          <a:p>
            <a:r>
              <a:rPr lang="en-US" sz="2200"/>
              <a:t>10=2v</a:t>
            </a:r>
            <a:r>
              <a:rPr lang="en-US" sz="2200" baseline="-25000"/>
              <a:t>2</a:t>
            </a:r>
            <a:r>
              <a:rPr lang="en-US" sz="2200"/>
              <a:t>    =&gt;  v</a:t>
            </a:r>
            <a:r>
              <a:rPr lang="en-US" sz="2200" baseline="-25000"/>
              <a:t>2</a:t>
            </a:r>
            <a:r>
              <a:rPr lang="en-US" sz="2200"/>
              <a:t>=5 [V], v</a:t>
            </a:r>
            <a:r>
              <a:rPr lang="en-US" sz="2200" baseline="-25000"/>
              <a:t>1</a:t>
            </a:r>
            <a:r>
              <a:rPr lang="en-US" sz="2200"/>
              <a:t>=1+v</a:t>
            </a:r>
            <a:r>
              <a:rPr lang="en-US" sz="2200" baseline="-25000"/>
              <a:t>2 </a:t>
            </a:r>
            <a:r>
              <a:rPr lang="en-US" sz="2200"/>
              <a:t>/2=3.5[V]  </a:t>
            </a:r>
          </a:p>
          <a:p>
            <a:r>
              <a:rPr lang="en-US" sz="2200"/>
              <a:t>i</a:t>
            </a:r>
            <a:r>
              <a:rPr lang="en-US" sz="2200" baseline="-25000"/>
              <a:t>1</a:t>
            </a:r>
            <a:r>
              <a:rPr lang="en-US" sz="2200"/>
              <a:t>= (v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r>
              <a:rPr lang="en-US" sz="2200"/>
              <a:t>)/40=-1.5/40=37.5 [mA]</a:t>
            </a:r>
          </a:p>
          <a:p>
            <a:endParaRPr lang="en-US" sz="2400"/>
          </a:p>
          <a:p>
            <a:endParaRPr lang="en-US" sz="2400"/>
          </a:p>
          <a:p>
            <a:endParaRPr lang="en-US" sz="3200"/>
          </a:p>
        </p:txBody>
      </p:sp>
      <p:grpSp>
        <p:nvGrpSpPr>
          <p:cNvPr id="35846" name="Group 20"/>
          <p:cNvGrpSpPr>
            <a:grpSpLocks/>
          </p:cNvGrpSpPr>
          <p:nvPr/>
        </p:nvGrpSpPr>
        <p:grpSpPr bwMode="auto">
          <a:xfrm>
            <a:off x="179388" y="2708275"/>
            <a:ext cx="3954462" cy="1535113"/>
            <a:chOff x="4379975" y="4005075"/>
            <a:chExt cx="3954462" cy="1535113"/>
          </a:xfrm>
        </p:grpSpPr>
        <p:grpSp>
          <p:nvGrpSpPr>
            <p:cNvPr id="35847" name="Group 22"/>
            <p:cNvGrpSpPr>
              <a:grpSpLocks/>
            </p:cNvGrpSpPr>
            <p:nvPr/>
          </p:nvGrpSpPr>
          <p:grpSpPr bwMode="auto">
            <a:xfrm>
              <a:off x="4760854" y="4680860"/>
              <a:ext cx="457055" cy="457630"/>
              <a:chOff x="1392" y="1728"/>
              <a:chExt cx="336" cy="336"/>
            </a:xfrm>
          </p:grpSpPr>
          <p:sp>
            <p:nvSpPr>
              <p:cNvPr id="35898" name="Oval 19"/>
              <p:cNvSpPr>
                <a:spLocks noChangeArrowheads="1"/>
              </p:cNvSpPr>
              <p:nvPr/>
            </p:nvSpPr>
            <p:spPr bwMode="auto">
              <a:xfrm>
                <a:off x="1392" y="1728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9" name="Line 21"/>
              <p:cNvSpPr>
                <a:spLocks noChangeShapeType="1"/>
              </p:cNvSpPr>
              <p:nvPr/>
            </p:nvSpPr>
            <p:spPr bwMode="auto">
              <a:xfrm flipV="1">
                <a:off x="1554" y="180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48" name="Group 161"/>
            <p:cNvGrpSpPr>
              <a:grpSpLocks/>
            </p:cNvGrpSpPr>
            <p:nvPr/>
          </p:nvGrpSpPr>
          <p:grpSpPr bwMode="auto">
            <a:xfrm>
              <a:off x="5979668" y="4375773"/>
              <a:ext cx="533231" cy="152543"/>
              <a:chOff x="4800600" y="3733800"/>
              <a:chExt cx="533400" cy="1524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4839315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4915539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4991763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5067987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5144211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5258500" y="3810657"/>
                <a:ext cx="76129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4801155" y="3734528"/>
                <a:ext cx="76129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849" name="Group 177"/>
            <p:cNvGrpSpPr>
              <a:grpSpLocks/>
            </p:cNvGrpSpPr>
            <p:nvPr/>
          </p:nvGrpSpPr>
          <p:grpSpPr bwMode="auto">
            <a:xfrm rot="5400000">
              <a:off x="6550651" y="4871635"/>
              <a:ext cx="533902" cy="152352"/>
              <a:chOff x="4800600" y="3733800"/>
              <a:chExt cx="533400" cy="15240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4839852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4915981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 flipH="1">
                <a:off x="4992109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5068237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5144366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5258606" y="3810069"/>
                <a:ext cx="74636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4801836" y="3733845"/>
                <a:ext cx="74636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hape 24"/>
            <p:cNvCxnSpPr>
              <a:stCxn id="35898" idx="0"/>
            </p:cNvCxnSpPr>
            <p:nvPr/>
          </p:nvCxnSpPr>
          <p:spPr bwMode="auto">
            <a:xfrm rot="5400000" flipH="1" flipV="1">
              <a:off x="5370575" y="4071750"/>
              <a:ext cx="228600" cy="99060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/>
            <p:nvPr/>
          </p:nvCxnSpPr>
          <p:spPr bwMode="auto">
            <a:xfrm>
              <a:off x="6513575" y="4452750"/>
              <a:ext cx="912812" cy="30480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 bwMode="auto">
            <a:xfrm rot="5400000" flipH="1" flipV="1">
              <a:off x="6705663" y="4567050"/>
              <a:ext cx="227012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stCxn id="35898" idx="4"/>
            </p:cNvCxnSpPr>
            <p:nvPr/>
          </p:nvCxnSpPr>
          <p:spPr bwMode="auto">
            <a:xfrm rot="16200000" flipH="1">
              <a:off x="6017481" y="4110644"/>
              <a:ext cx="381000" cy="2436812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6667563" y="5367150"/>
              <a:ext cx="303212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Elbow Connector 121"/>
            <p:cNvCxnSpPr>
              <a:stCxn id="35875" idx="4"/>
              <a:endCxn id="35864" idx="2"/>
            </p:cNvCxnSpPr>
            <p:nvPr/>
          </p:nvCxnSpPr>
          <p:spPr bwMode="auto">
            <a:xfrm rot="5400000">
              <a:off x="7135875" y="5229038"/>
              <a:ext cx="320675" cy="257175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5856" name="Group 217"/>
            <p:cNvGrpSpPr>
              <a:grpSpLocks/>
            </p:cNvGrpSpPr>
            <p:nvPr/>
          </p:nvGrpSpPr>
          <p:grpSpPr bwMode="auto">
            <a:xfrm rot="5400000">
              <a:off x="5331838" y="4870046"/>
              <a:ext cx="533902" cy="152352"/>
              <a:chOff x="4799807" y="3733800"/>
              <a:chExt cx="533400" cy="1524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4838267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4914395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4990524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066652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6200000" flipH="1">
                <a:off x="5142780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5257021" y="3809662"/>
                <a:ext cx="76224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4800251" y="3733438"/>
                <a:ext cx="76224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5486462" y="4565463"/>
              <a:ext cx="227013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5448362" y="5365563"/>
              <a:ext cx="303213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859" name="TextBox 240"/>
            <p:cNvSpPr txBox="1">
              <a:spLocks noChangeArrowheads="1"/>
            </p:cNvSpPr>
            <p:nvPr/>
          </p:nvSpPr>
          <p:spPr bwMode="auto">
            <a:xfrm>
              <a:off x="4379975" y="4983712"/>
              <a:ext cx="533231" cy="23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50 mA</a:t>
              </a:r>
            </a:p>
          </p:txBody>
        </p:sp>
        <p:graphicFrame>
          <p:nvGraphicFramePr>
            <p:cNvPr id="35860" name="Object 2"/>
            <p:cNvGraphicFramePr>
              <a:graphicFrameLocks noChangeAspect="1"/>
            </p:cNvGraphicFramePr>
            <p:nvPr/>
          </p:nvGraphicFramePr>
          <p:xfrm>
            <a:off x="6132020" y="4502893"/>
            <a:ext cx="317399" cy="177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3" imgW="317087" imgH="177569" progId="Equation.3">
                    <p:embed/>
                  </p:oleObj>
                </mc:Choice>
                <mc:Fallback>
                  <p:oleObj name="Equation" r:id="rId3" imgW="317087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32020" y="4502893"/>
                          <a:ext cx="317399" cy="1779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61" name="Object 3"/>
            <p:cNvGraphicFramePr>
              <a:graphicFrameLocks noChangeAspect="1"/>
            </p:cNvGraphicFramePr>
            <p:nvPr/>
          </p:nvGraphicFramePr>
          <p:xfrm>
            <a:off x="5662269" y="4985947"/>
            <a:ext cx="317399" cy="177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5" imgW="317087" imgH="177569" progId="Equation.3">
                    <p:embed/>
                  </p:oleObj>
                </mc:Choice>
                <mc:Fallback>
                  <p:oleObj name="Equation" r:id="rId5" imgW="317087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62269" y="4985947"/>
                          <a:ext cx="317399" cy="1779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62" name="Object 4"/>
            <p:cNvGraphicFramePr>
              <a:graphicFrameLocks noChangeAspect="1"/>
            </p:cNvGraphicFramePr>
            <p:nvPr/>
          </p:nvGraphicFramePr>
          <p:xfrm>
            <a:off x="6436723" y="4985947"/>
            <a:ext cx="317399" cy="177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6" imgW="317087" imgH="177569" progId="Equation.3">
                    <p:embed/>
                  </p:oleObj>
                </mc:Choice>
                <mc:Fallback>
                  <p:oleObj name="Equation" r:id="rId6" imgW="317087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6723" y="4985947"/>
                          <a:ext cx="317399" cy="1779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63" name="Oval 16"/>
            <p:cNvSpPr>
              <a:spLocks noChangeArrowheads="1"/>
            </p:cNvSpPr>
            <p:nvPr/>
          </p:nvSpPr>
          <p:spPr bwMode="auto">
            <a:xfrm flipH="1">
              <a:off x="7122304" y="4426621"/>
              <a:ext cx="45705" cy="457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Oval 16"/>
            <p:cNvSpPr>
              <a:spLocks noChangeArrowheads="1"/>
            </p:cNvSpPr>
            <p:nvPr/>
          </p:nvSpPr>
          <p:spPr bwMode="auto">
            <a:xfrm flipH="1">
              <a:off x="7122306" y="5494426"/>
              <a:ext cx="45705" cy="457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65" name="Group 22"/>
            <p:cNvGrpSpPr>
              <a:grpSpLocks/>
            </p:cNvGrpSpPr>
            <p:nvPr/>
          </p:nvGrpSpPr>
          <p:grpSpPr bwMode="auto">
            <a:xfrm>
              <a:off x="7196468" y="4739328"/>
              <a:ext cx="457055" cy="457630"/>
              <a:chOff x="1392" y="1728"/>
              <a:chExt cx="336" cy="336"/>
            </a:xfrm>
          </p:grpSpPr>
          <p:sp>
            <p:nvSpPr>
              <p:cNvPr id="35875" name="Oval 19"/>
              <p:cNvSpPr>
                <a:spLocks noChangeArrowheads="1"/>
              </p:cNvSpPr>
              <p:nvPr/>
            </p:nvSpPr>
            <p:spPr bwMode="auto">
              <a:xfrm>
                <a:off x="1392" y="1728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6" name="Line 21"/>
              <p:cNvSpPr>
                <a:spLocks noChangeShapeType="1"/>
              </p:cNvSpPr>
              <p:nvPr/>
            </p:nvSpPr>
            <p:spPr bwMode="auto">
              <a:xfrm flipV="1">
                <a:off x="1554" y="180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66" name="TextBox 240"/>
            <p:cNvSpPr txBox="1">
              <a:spLocks noChangeArrowheads="1"/>
            </p:cNvSpPr>
            <p:nvPr/>
          </p:nvSpPr>
          <p:spPr bwMode="auto">
            <a:xfrm>
              <a:off x="7720152" y="4927369"/>
              <a:ext cx="614285" cy="230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100 mA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5838887" y="4235263"/>
              <a:ext cx="8064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68" name="TextBox 240"/>
            <p:cNvSpPr txBox="1">
              <a:spLocks noChangeArrowheads="1"/>
            </p:cNvSpPr>
            <p:nvPr/>
          </p:nvSpPr>
          <p:spPr bwMode="auto">
            <a:xfrm>
              <a:off x="6222831" y="4005075"/>
              <a:ext cx="533231" cy="23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i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69" name="TextBox 240"/>
            <p:cNvSpPr txBox="1">
              <a:spLocks noChangeArrowheads="1"/>
            </p:cNvSpPr>
            <p:nvPr/>
          </p:nvSpPr>
          <p:spPr bwMode="auto">
            <a:xfrm>
              <a:off x="6222831" y="4005075"/>
              <a:ext cx="268750" cy="23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i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70" name="TextBox 240"/>
            <p:cNvSpPr txBox="1">
              <a:spLocks noChangeArrowheads="1"/>
            </p:cNvSpPr>
            <p:nvPr/>
          </p:nvSpPr>
          <p:spPr bwMode="auto">
            <a:xfrm>
              <a:off x="6913902" y="4158791"/>
              <a:ext cx="307143" cy="230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v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871" name="TextBox 240"/>
            <p:cNvSpPr txBox="1">
              <a:spLocks noChangeArrowheads="1"/>
            </p:cNvSpPr>
            <p:nvPr/>
          </p:nvSpPr>
          <p:spPr bwMode="auto">
            <a:xfrm>
              <a:off x="5339796" y="4158791"/>
              <a:ext cx="307143" cy="230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v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72" name="Oval 16"/>
            <p:cNvSpPr>
              <a:spLocks noChangeArrowheads="1"/>
            </p:cNvSpPr>
            <p:nvPr/>
          </p:nvSpPr>
          <p:spPr bwMode="auto">
            <a:xfrm flipH="1">
              <a:off x="5575231" y="4432876"/>
              <a:ext cx="45705" cy="457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148325" y="4159063"/>
              <a:ext cx="652462" cy="460375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645337" y="4159063"/>
              <a:ext cx="654050" cy="460375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7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algn="l" eaLnBrk="1" hangingPunct="1"/>
            <a:r>
              <a:rPr lang="en-US" sz="2000" b="1" smtClean="0"/>
              <a:t>Problem BJT P1:  </a:t>
            </a:r>
            <a:r>
              <a:rPr lang="en-US" sz="2000" smtClean="0"/>
              <a:t>It has been found that in the circuit below V</a:t>
            </a:r>
            <a:r>
              <a:rPr lang="en-US" sz="2000" baseline="-25000" smtClean="0"/>
              <a:t>E</a:t>
            </a:r>
            <a:r>
              <a:rPr lang="en-US" sz="2000" smtClean="0"/>
              <a:t> = 1V. </a:t>
            </a:r>
            <a:br>
              <a:rPr lang="en-US" sz="2000" smtClean="0"/>
            </a:br>
            <a:r>
              <a:rPr lang="en-US" sz="2000" smtClean="0"/>
              <a:t>If V</a:t>
            </a:r>
            <a:r>
              <a:rPr lang="en-US" sz="2000" baseline="-25000" smtClean="0"/>
              <a:t>BE</a:t>
            </a:r>
            <a:r>
              <a:rPr lang="en-US" sz="2000" smtClean="0"/>
              <a:t> = -0.6V, determine: V</a:t>
            </a:r>
            <a:r>
              <a:rPr lang="en-US" sz="2000" baseline="-25000" smtClean="0"/>
              <a:t>B</a:t>
            </a:r>
            <a:r>
              <a:rPr lang="en-US" sz="2000" smtClean="0"/>
              <a:t>, I</a:t>
            </a:r>
            <a:r>
              <a:rPr lang="en-US" sz="2000" baseline="-25000" smtClean="0"/>
              <a:t>B</a:t>
            </a:r>
            <a:r>
              <a:rPr lang="en-US" sz="2000" smtClean="0"/>
              <a:t>, I</a:t>
            </a:r>
            <a:r>
              <a:rPr lang="en-US" sz="2000" baseline="-25000" smtClean="0"/>
              <a:t>E</a:t>
            </a:r>
            <a:r>
              <a:rPr lang="en-US" sz="2000" smtClean="0"/>
              <a:t>, I</a:t>
            </a:r>
            <a:r>
              <a:rPr lang="en-US" sz="2000" baseline="-25000" smtClean="0"/>
              <a:t>C</a:t>
            </a:r>
            <a:r>
              <a:rPr lang="en-US" sz="2000" smtClean="0"/>
              <a:t>, β, and α.</a:t>
            </a:r>
          </a:p>
        </p:txBody>
      </p:sp>
      <p:grpSp>
        <p:nvGrpSpPr>
          <p:cNvPr id="1037" name="Group 5"/>
          <p:cNvGrpSpPr>
            <a:grpSpLocks/>
          </p:cNvGrpSpPr>
          <p:nvPr/>
        </p:nvGrpSpPr>
        <p:grpSpPr bwMode="auto">
          <a:xfrm>
            <a:off x="5086350" y="1295400"/>
            <a:ext cx="3676650" cy="4267200"/>
            <a:chOff x="5085979" y="1295400"/>
            <a:chExt cx="3677021" cy="4267199"/>
          </a:xfrm>
        </p:grpSpPr>
        <p:grpSp>
          <p:nvGrpSpPr>
            <p:cNvPr id="1042" name="Group 14"/>
            <p:cNvGrpSpPr>
              <a:grpSpLocks/>
            </p:cNvGrpSpPr>
            <p:nvPr/>
          </p:nvGrpSpPr>
          <p:grpSpPr bwMode="auto">
            <a:xfrm>
              <a:off x="5085979" y="1295400"/>
              <a:ext cx="3677021" cy="4267199"/>
              <a:chOff x="4885954" y="1828800"/>
              <a:chExt cx="3677021" cy="4267199"/>
            </a:xfrm>
          </p:grpSpPr>
          <p:pic>
            <p:nvPicPr>
              <p:cNvPr id="1044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5954" y="1828800"/>
                <a:ext cx="3677021" cy="4267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5" name="TextBox 6"/>
              <p:cNvSpPr txBox="1">
                <a:spLocks noChangeArrowheads="1"/>
              </p:cNvSpPr>
              <p:nvPr/>
            </p:nvSpPr>
            <p:spPr bwMode="auto">
              <a:xfrm>
                <a:off x="7239000" y="3288268"/>
                <a:ext cx="9906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latin typeface="Calibri" pitchFamily="34" charset="0"/>
                  </a:rPr>
                  <a:t>V</a:t>
                </a:r>
                <a:r>
                  <a:rPr lang="en-US" sz="1600" baseline="-25000">
                    <a:latin typeface="Calibri" pitchFamily="34" charset="0"/>
                  </a:rPr>
                  <a:t>E</a:t>
                </a:r>
                <a:r>
                  <a:rPr lang="en-US" sz="1600">
                    <a:latin typeface="Calibri" pitchFamily="34" charset="0"/>
                  </a:rPr>
                  <a:t> = 1V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7315074" y="2590800"/>
                <a:ext cx="0" cy="696913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7" name="TextBox 15"/>
              <p:cNvSpPr txBox="1">
                <a:spLocks noChangeArrowheads="1"/>
              </p:cNvSpPr>
              <p:nvPr/>
            </p:nvSpPr>
            <p:spPr bwMode="auto">
              <a:xfrm>
                <a:off x="7280059" y="2438400"/>
                <a:ext cx="79714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latin typeface="Calibri" pitchFamily="34" charset="0"/>
                  </a:rPr>
                  <a:t>I</a:t>
                </a:r>
                <a:r>
                  <a:rPr lang="en-US" sz="1600" baseline="-25000">
                    <a:latin typeface="Calibri" pitchFamily="34" charset="0"/>
                  </a:rPr>
                  <a:t>E</a:t>
                </a: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>
                <a:off x="6967377" y="4865687"/>
                <a:ext cx="0" cy="69691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9" name="TextBox 17"/>
              <p:cNvSpPr txBox="1">
                <a:spLocks noChangeArrowheads="1"/>
              </p:cNvSpPr>
              <p:nvPr/>
            </p:nvSpPr>
            <p:spPr bwMode="auto">
              <a:xfrm>
                <a:off x="6764230" y="4528458"/>
                <a:ext cx="39857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latin typeface="Calibri" pitchFamily="34" charset="0"/>
                  </a:rPr>
                  <a:t>I</a:t>
                </a:r>
                <a:r>
                  <a:rPr lang="en-US" sz="1600" baseline="-25000">
                    <a:latin typeface="Calibri" pitchFamily="34" charset="0"/>
                  </a:rPr>
                  <a:t>C</a:t>
                </a: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>
                <a:off x="5994141" y="4603749"/>
                <a:ext cx="0" cy="696913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1" name="TextBox 19"/>
              <p:cNvSpPr txBox="1">
                <a:spLocks noChangeArrowheads="1"/>
              </p:cNvSpPr>
              <p:nvPr/>
            </p:nvSpPr>
            <p:spPr bwMode="auto">
              <a:xfrm>
                <a:off x="5926030" y="4267200"/>
                <a:ext cx="39857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latin typeface="Calibri" pitchFamily="34" charset="0"/>
                  </a:rPr>
                  <a:t>I</a:t>
                </a:r>
                <a:r>
                  <a:rPr lang="en-US" sz="1600" baseline="-25000">
                    <a:latin typeface="Calibri" pitchFamily="34" charset="0"/>
                  </a:rPr>
                  <a:t>B</a:t>
                </a:r>
              </a:p>
            </p:txBody>
          </p:sp>
          <p:sp>
            <p:nvSpPr>
              <p:cNvPr id="1052" name="TextBox 20"/>
              <p:cNvSpPr txBox="1">
                <a:spLocks noChangeArrowheads="1"/>
              </p:cNvSpPr>
              <p:nvPr/>
            </p:nvSpPr>
            <p:spPr bwMode="auto">
              <a:xfrm>
                <a:off x="5867400" y="3440668"/>
                <a:ext cx="124517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latin typeface="Calibri" pitchFamily="34" charset="0"/>
                  </a:rPr>
                  <a:t>V</a:t>
                </a:r>
                <a:r>
                  <a:rPr lang="en-US" sz="1600" baseline="-25000">
                    <a:latin typeface="Calibri" pitchFamily="34" charset="0"/>
                  </a:rPr>
                  <a:t>BE</a:t>
                </a:r>
                <a:r>
                  <a:rPr lang="en-US" sz="1600">
                    <a:latin typeface="Calibri" pitchFamily="34" charset="0"/>
                  </a:rPr>
                  <a:t> = -0.6V</a:t>
                </a:r>
              </a:p>
            </p:txBody>
          </p:sp>
        </p:grpSp>
        <p:sp>
          <p:nvSpPr>
            <p:cNvPr id="1043" name="TextBox 21"/>
            <p:cNvSpPr txBox="1">
              <a:spLocks noChangeArrowheads="1"/>
            </p:cNvSpPr>
            <p:nvPr/>
          </p:nvSpPr>
          <p:spPr bwMode="auto">
            <a:xfrm>
              <a:off x="6248400" y="3440668"/>
              <a:ext cx="4953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pitchFamily="34" charset="0"/>
                </a:rPr>
                <a:t>V</a:t>
              </a:r>
              <a:r>
                <a:rPr lang="en-US" sz="1600" baseline="-25000">
                  <a:latin typeface="Calibri" pitchFamily="34" charset="0"/>
                </a:rPr>
                <a:t>B</a:t>
              </a:r>
              <a:endParaRPr lang="en-US" sz="1600">
                <a:latin typeface="Calibri" pitchFamily="34" charset="0"/>
              </a:endParaRP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5105400" cy="51355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b="1" dirty="0" err="1" smtClean="0"/>
              <a:t>Soln</a:t>
            </a:r>
            <a:r>
              <a:rPr lang="en-US" sz="2400" b="1" dirty="0" smtClean="0"/>
              <a:t> (a):  </a:t>
            </a:r>
            <a:r>
              <a:rPr lang="en-US" sz="2400" dirty="0" smtClean="0"/>
              <a:t>From KVL: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sz="2400" dirty="0" smtClean="0"/>
              <a:t>From KVL: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Ohm’s law: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733800" y="990600"/>
          <a:ext cx="23129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4" imgW="1091726" imgH="215806" progId="Equation.3">
                  <p:embed/>
                </p:oleObj>
              </mc:Choice>
              <mc:Fallback>
                <p:oleObj name="Equation" r:id="rId4" imgW="109172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90600"/>
                        <a:ext cx="23129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1295400" y="1600200"/>
          <a:ext cx="1962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6" imgW="926698" imgH="215806" progId="Equation.3">
                  <p:embed/>
                </p:oleObj>
              </mc:Choice>
              <mc:Fallback>
                <p:oleObj name="Equation" r:id="rId6" imgW="92669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19621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3962400" y="1600200"/>
          <a:ext cx="15335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8" imgW="723586" imgH="215806" progId="Equation.3">
                  <p:embed/>
                </p:oleObj>
              </mc:Choice>
              <mc:Fallback>
                <p:oleObj name="Equation" r:id="rId8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600200"/>
                        <a:ext cx="15335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"/>
          <p:cNvGraphicFramePr>
            <a:graphicFrameLocks noChangeAspect="1"/>
          </p:cNvGraphicFramePr>
          <p:nvPr/>
        </p:nvGraphicFramePr>
        <p:xfrm>
          <a:off x="2286000" y="2286000"/>
          <a:ext cx="38719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10" imgW="1828800" imgH="215900" progId="Equation.3">
                  <p:embed/>
                </p:oleObj>
              </mc:Choice>
              <mc:Fallback>
                <p:oleObj name="Equation" r:id="rId10" imgW="18288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86000"/>
                        <a:ext cx="38719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"/>
          <p:cNvGraphicFramePr>
            <a:graphicFrameLocks noChangeAspect="1"/>
          </p:cNvGraphicFramePr>
          <p:nvPr/>
        </p:nvGraphicFramePr>
        <p:xfrm>
          <a:off x="2362200" y="2743200"/>
          <a:ext cx="16144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12" imgW="761669" imgH="215806" progId="Equation.3">
                  <p:embed/>
                </p:oleObj>
              </mc:Choice>
              <mc:Fallback>
                <p:oleObj name="Equation" r:id="rId12" imgW="76166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743200"/>
                        <a:ext cx="16144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9"/>
          <p:cNvGraphicFramePr>
            <a:graphicFrameLocks noChangeAspect="1"/>
          </p:cNvGraphicFramePr>
          <p:nvPr/>
        </p:nvGraphicFramePr>
        <p:xfrm>
          <a:off x="584200" y="3429000"/>
          <a:ext cx="231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14" imgW="1091726" imgH="215806" progId="Equation.3">
                  <p:embed/>
                </p:oleObj>
              </mc:Choice>
              <mc:Fallback>
                <p:oleObj name="Equation" r:id="rId14" imgW="109172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429000"/>
                        <a:ext cx="2311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0"/>
          <p:cNvGraphicFramePr>
            <a:graphicFrameLocks noChangeAspect="1"/>
          </p:cNvGraphicFramePr>
          <p:nvPr/>
        </p:nvGraphicFramePr>
        <p:xfrm>
          <a:off x="3962400" y="3429000"/>
          <a:ext cx="14239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16" imgW="672808" imgH="215806" progId="Equation.3">
                  <p:embed/>
                </p:oleObj>
              </mc:Choice>
              <mc:Fallback>
                <p:oleObj name="Equation" r:id="rId16" imgW="67280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429000"/>
                        <a:ext cx="14239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3"/>
          <p:cNvGraphicFramePr>
            <a:graphicFrameLocks noChangeAspect="1"/>
          </p:cNvGraphicFramePr>
          <p:nvPr/>
        </p:nvGraphicFramePr>
        <p:xfrm>
          <a:off x="1371600" y="3962400"/>
          <a:ext cx="29273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18" imgW="1384300" imgH="228600" progId="Equation.3">
                  <p:embed/>
                </p:oleObj>
              </mc:Choice>
              <mc:Fallback>
                <p:oleObj name="Equation" r:id="rId18" imgW="1384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29273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4"/>
          <p:cNvGraphicFramePr>
            <a:graphicFrameLocks noChangeAspect="1"/>
          </p:cNvGraphicFramePr>
          <p:nvPr/>
        </p:nvGraphicFramePr>
        <p:xfrm>
          <a:off x="914400" y="5181600"/>
          <a:ext cx="16383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20" imgW="774364" imgH="431613" progId="Equation.3">
                  <p:embed/>
                </p:oleObj>
              </mc:Choice>
              <mc:Fallback>
                <p:oleObj name="Equation" r:id="rId20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16383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5"/>
          <p:cNvGraphicFramePr>
            <a:graphicFrameLocks noChangeAspect="1"/>
          </p:cNvGraphicFramePr>
          <p:nvPr/>
        </p:nvGraphicFramePr>
        <p:xfrm>
          <a:off x="3276600" y="5105400"/>
          <a:ext cx="20415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22" imgW="965200" imgH="431800" progId="Equation.3">
                  <p:embed/>
                </p:oleObj>
              </mc:Choice>
              <mc:Fallback>
                <p:oleObj name="Equation" r:id="rId22" imgW="965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05400"/>
                        <a:ext cx="204152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Right Arrow 27"/>
          <p:cNvSpPr>
            <a:spLocks noChangeArrowheads="1"/>
          </p:cNvSpPr>
          <p:nvPr/>
        </p:nvSpPr>
        <p:spPr bwMode="auto">
          <a:xfrm>
            <a:off x="3352800" y="1752600"/>
            <a:ext cx="381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0" name="Right Arrow 28"/>
          <p:cNvSpPr>
            <a:spLocks noChangeArrowheads="1"/>
          </p:cNvSpPr>
          <p:nvPr/>
        </p:nvSpPr>
        <p:spPr bwMode="auto">
          <a:xfrm>
            <a:off x="609600" y="1752600"/>
            <a:ext cx="381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1" name="Right Arrow 29"/>
          <p:cNvSpPr>
            <a:spLocks noChangeArrowheads="1"/>
          </p:cNvSpPr>
          <p:nvPr/>
        </p:nvSpPr>
        <p:spPr bwMode="auto">
          <a:xfrm>
            <a:off x="3276600" y="3581400"/>
            <a:ext cx="381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8903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400" b="1" smtClean="0"/>
              <a:t>Problem BJT P2: - </a:t>
            </a:r>
            <a:r>
              <a:rPr lang="en-US" sz="2400" smtClean="0"/>
              <a:t>For the circuit below assume both transistors are silicon-based with β = 100. Determine:                                      </a:t>
            </a:r>
            <a:r>
              <a:rPr lang="en-US" sz="2400" b="1" smtClean="0"/>
              <a:t>a) </a:t>
            </a:r>
            <a:r>
              <a:rPr lang="en-US" sz="2400" smtClean="0"/>
              <a:t>I</a:t>
            </a:r>
            <a:r>
              <a:rPr lang="en-US" sz="2400" baseline="-25000" smtClean="0"/>
              <a:t>C1</a:t>
            </a:r>
            <a:r>
              <a:rPr lang="en-US" sz="2400" smtClean="0"/>
              <a:t>, V</a:t>
            </a:r>
            <a:r>
              <a:rPr lang="en-US" sz="2400" baseline="-25000" smtClean="0"/>
              <a:t>C1</a:t>
            </a:r>
            <a:r>
              <a:rPr lang="en-US" sz="2400" smtClean="0"/>
              <a:t>, V</a:t>
            </a:r>
            <a:r>
              <a:rPr lang="en-US" sz="2400" baseline="-25000" smtClean="0"/>
              <a:t>CE1</a:t>
            </a:r>
            <a:r>
              <a:rPr lang="en-US" sz="2400" smtClean="0"/>
              <a:t>. </a:t>
            </a:r>
            <a:r>
              <a:rPr lang="en-US" sz="2400" b="1" smtClean="0"/>
              <a:t>b) </a:t>
            </a:r>
            <a:r>
              <a:rPr lang="en-US" sz="2400" smtClean="0"/>
              <a:t>I</a:t>
            </a:r>
            <a:r>
              <a:rPr lang="en-US" sz="2400" baseline="-25000" smtClean="0"/>
              <a:t>C2</a:t>
            </a:r>
            <a:r>
              <a:rPr lang="en-US" sz="2400" smtClean="0"/>
              <a:t>, V</a:t>
            </a:r>
            <a:r>
              <a:rPr lang="en-US" sz="2400" baseline="-25000" smtClean="0"/>
              <a:t>C2</a:t>
            </a:r>
            <a:r>
              <a:rPr lang="en-US" sz="2400" smtClean="0"/>
              <a:t>, V</a:t>
            </a:r>
            <a:r>
              <a:rPr lang="en-US" sz="2400" baseline="-25000" smtClean="0"/>
              <a:t>CE2</a:t>
            </a:r>
            <a:r>
              <a:rPr lang="en-US" sz="2400" smtClean="0"/>
              <a:t>.</a:t>
            </a:r>
            <a:br>
              <a:rPr lang="en-US" sz="2400" smtClean="0"/>
            </a:br>
            <a:endParaRPr lang="en-US" sz="2400" smtClean="0"/>
          </a:p>
        </p:txBody>
      </p:sp>
      <p:grpSp>
        <p:nvGrpSpPr>
          <p:cNvPr id="15366" name="Group 36"/>
          <p:cNvGrpSpPr>
            <a:grpSpLocks/>
          </p:cNvGrpSpPr>
          <p:nvPr/>
        </p:nvGrpSpPr>
        <p:grpSpPr bwMode="auto">
          <a:xfrm>
            <a:off x="5181600" y="1066800"/>
            <a:ext cx="3810000" cy="4191000"/>
            <a:chOff x="5181600" y="1066800"/>
            <a:chExt cx="3810000" cy="4191000"/>
          </a:xfrm>
        </p:grpSpPr>
        <p:pic>
          <p:nvPicPr>
            <p:cNvPr id="15368" name="Picture 2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1066800"/>
              <a:ext cx="3810000" cy="419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9" name="TextBox 3"/>
            <p:cNvSpPr txBox="1">
              <a:spLocks noChangeArrowheads="1"/>
            </p:cNvSpPr>
            <p:nvPr/>
          </p:nvSpPr>
          <p:spPr bwMode="auto">
            <a:xfrm>
              <a:off x="5791200" y="24500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R</a:t>
              </a:r>
              <a:r>
                <a:rPr lang="en-US" sz="1800" baseline="-25000">
                  <a:latin typeface="Calibri" pitchFamily="34" charset="0"/>
                </a:rPr>
                <a:t>B1</a:t>
              </a:r>
            </a:p>
          </p:txBody>
        </p:sp>
        <p:sp>
          <p:nvSpPr>
            <p:cNvPr id="15370" name="TextBox 24"/>
            <p:cNvSpPr txBox="1">
              <a:spLocks noChangeArrowheads="1"/>
            </p:cNvSpPr>
            <p:nvPr/>
          </p:nvSpPr>
          <p:spPr bwMode="auto">
            <a:xfrm>
              <a:off x="5257800" y="26024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B1</a:t>
              </a:r>
            </a:p>
          </p:txBody>
        </p:sp>
        <p:sp>
          <p:nvSpPr>
            <p:cNvPr id="15371" name="TextBox 25"/>
            <p:cNvSpPr txBox="1">
              <a:spLocks noChangeArrowheads="1"/>
            </p:cNvSpPr>
            <p:nvPr/>
          </p:nvSpPr>
          <p:spPr bwMode="auto">
            <a:xfrm>
              <a:off x="5943600" y="42788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BE1</a:t>
              </a:r>
            </a:p>
          </p:txBody>
        </p:sp>
        <p:sp>
          <p:nvSpPr>
            <p:cNvPr id="15372" name="TextBox 26"/>
            <p:cNvSpPr txBox="1">
              <a:spLocks noChangeArrowheads="1"/>
            </p:cNvSpPr>
            <p:nvPr/>
          </p:nvSpPr>
          <p:spPr bwMode="auto">
            <a:xfrm>
              <a:off x="6248400" y="2667000"/>
              <a:ext cx="990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C1 </a:t>
              </a:r>
              <a:r>
                <a:rPr lang="en-US" sz="1800">
                  <a:latin typeface="Calibri" pitchFamily="34" charset="0"/>
                </a:rPr>
                <a:t>+ I</a:t>
              </a:r>
              <a:r>
                <a:rPr lang="en-US" sz="1800" baseline="-25000">
                  <a:latin typeface="Calibri" pitchFamily="34" charset="0"/>
                </a:rPr>
                <a:t>B2</a:t>
              </a:r>
            </a:p>
          </p:txBody>
        </p:sp>
        <p:sp>
          <p:nvSpPr>
            <p:cNvPr id="15373" name="TextBox 27"/>
            <p:cNvSpPr txBox="1">
              <a:spLocks noChangeArrowheads="1"/>
            </p:cNvSpPr>
            <p:nvPr/>
          </p:nvSpPr>
          <p:spPr bwMode="auto">
            <a:xfrm>
              <a:off x="7467600" y="25262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C2</a:t>
              </a:r>
            </a:p>
          </p:txBody>
        </p:sp>
        <p:sp>
          <p:nvSpPr>
            <p:cNvPr id="15374" name="TextBox 28"/>
            <p:cNvSpPr txBox="1">
              <a:spLocks noChangeArrowheads="1"/>
            </p:cNvSpPr>
            <p:nvPr/>
          </p:nvSpPr>
          <p:spPr bwMode="auto">
            <a:xfrm>
              <a:off x="7239000" y="35052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BE2</a:t>
              </a:r>
            </a:p>
          </p:txBody>
        </p:sp>
        <p:sp>
          <p:nvSpPr>
            <p:cNvPr id="15375" name="TextBox 29"/>
            <p:cNvSpPr txBox="1">
              <a:spLocks noChangeArrowheads="1"/>
            </p:cNvSpPr>
            <p:nvPr/>
          </p:nvSpPr>
          <p:spPr bwMode="auto">
            <a:xfrm>
              <a:off x="6781800" y="24500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R</a:t>
              </a:r>
              <a:r>
                <a:rPr lang="en-US" sz="1800" baseline="-25000">
                  <a:latin typeface="Calibri" pitchFamily="34" charset="0"/>
                </a:rPr>
                <a:t>C1</a:t>
              </a:r>
            </a:p>
          </p:txBody>
        </p:sp>
        <p:sp>
          <p:nvSpPr>
            <p:cNvPr id="15376" name="TextBox 30"/>
            <p:cNvSpPr txBox="1">
              <a:spLocks noChangeArrowheads="1"/>
            </p:cNvSpPr>
            <p:nvPr/>
          </p:nvSpPr>
          <p:spPr bwMode="auto">
            <a:xfrm>
              <a:off x="8001000" y="2438400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R</a:t>
              </a:r>
              <a:r>
                <a:rPr lang="en-US" sz="1800" baseline="-25000">
                  <a:latin typeface="Calibri" pitchFamily="34" charset="0"/>
                </a:rPr>
                <a:t>C2</a:t>
              </a:r>
            </a:p>
          </p:txBody>
        </p:sp>
        <p:sp>
          <p:nvSpPr>
            <p:cNvPr id="15377" name="TextBox 31"/>
            <p:cNvSpPr txBox="1">
              <a:spLocks noChangeArrowheads="1"/>
            </p:cNvSpPr>
            <p:nvPr/>
          </p:nvSpPr>
          <p:spPr bwMode="auto">
            <a:xfrm>
              <a:off x="8001000" y="44312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R</a:t>
              </a:r>
              <a:r>
                <a:rPr lang="en-US" sz="1800" baseline="-25000">
                  <a:latin typeface="Calibri" pitchFamily="34" charset="0"/>
                </a:rPr>
                <a:t>E2</a:t>
              </a:r>
            </a:p>
          </p:txBody>
        </p:sp>
        <p:sp>
          <p:nvSpPr>
            <p:cNvPr id="15378" name="TextBox 32"/>
            <p:cNvSpPr txBox="1">
              <a:spLocks noChangeArrowheads="1"/>
            </p:cNvSpPr>
            <p:nvPr/>
          </p:nvSpPr>
          <p:spPr bwMode="auto">
            <a:xfrm>
              <a:off x="7467600" y="43550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E2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5524500" y="2209800"/>
              <a:ext cx="0" cy="5334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6553200" y="2209800"/>
              <a:ext cx="0" cy="5334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7772400" y="2209800"/>
              <a:ext cx="0" cy="5334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7772400" y="4267200"/>
              <a:ext cx="0" cy="5334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 bwMode="auto">
            <a:xfrm>
              <a:off x="5334000" y="1335088"/>
              <a:ext cx="1062038" cy="3875087"/>
            </a:xfrm>
            <a:custGeom>
              <a:avLst/>
              <a:gdLst>
                <a:gd name="connsiteX0" fmla="*/ 870857 w 1061359"/>
                <a:gd name="connsiteY0" fmla="*/ 0 h 3875315"/>
                <a:gd name="connsiteX1" fmla="*/ 856343 w 1061359"/>
                <a:gd name="connsiteY1" fmla="*/ 319315 h 3875315"/>
                <a:gd name="connsiteX2" fmla="*/ 783772 w 1061359"/>
                <a:gd name="connsiteY2" fmla="*/ 377372 h 3875315"/>
                <a:gd name="connsiteX3" fmla="*/ 333829 w 1061359"/>
                <a:gd name="connsiteY3" fmla="*/ 420915 h 3875315"/>
                <a:gd name="connsiteX4" fmla="*/ 232229 w 1061359"/>
                <a:gd name="connsiteY4" fmla="*/ 435429 h 3875315"/>
                <a:gd name="connsiteX5" fmla="*/ 130629 w 1061359"/>
                <a:gd name="connsiteY5" fmla="*/ 464457 h 3875315"/>
                <a:gd name="connsiteX6" fmla="*/ 72572 w 1061359"/>
                <a:gd name="connsiteY6" fmla="*/ 653143 h 3875315"/>
                <a:gd name="connsiteX7" fmla="*/ 58057 w 1061359"/>
                <a:gd name="connsiteY7" fmla="*/ 696686 h 3875315"/>
                <a:gd name="connsiteX8" fmla="*/ 43543 w 1061359"/>
                <a:gd name="connsiteY8" fmla="*/ 783772 h 3875315"/>
                <a:gd name="connsiteX9" fmla="*/ 29029 w 1061359"/>
                <a:gd name="connsiteY9" fmla="*/ 827315 h 3875315"/>
                <a:gd name="connsiteX10" fmla="*/ 0 w 1061359"/>
                <a:gd name="connsiteY10" fmla="*/ 1103086 h 3875315"/>
                <a:gd name="connsiteX11" fmla="*/ 29029 w 1061359"/>
                <a:gd name="connsiteY11" fmla="*/ 2017486 h 3875315"/>
                <a:gd name="connsiteX12" fmla="*/ 43543 w 1061359"/>
                <a:gd name="connsiteY12" fmla="*/ 2133600 h 3875315"/>
                <a:gd name="connsiteX13" fmla="*/ 58057 w 1061359"/>
                <a:gd name="connsiteY13" fmla="*/ 2177143 h 3875315"/>
                <a:gd name="connsiteX14" fmla="*/ 72572 w 1061359"/>
                <a:gd name="connsiteY14" fmla="*/ 2249715 h 3875315"/>
                <a:gd name="connsiteX15" fmla="*/ 87086 w 1061359"/>
                <a:gd name="connsiteY15" fmla="*/ 2757715 h 3875315"/>
                <a:gd name="connsiteX16" fmla="*/ 101600 w 1061359"/>
                <a:gd name="connsiteY16" fmla="*/ 2801257 h 3875315"/>
                <a:gd name="connsiteX17" fmla="*/ 116115 w 1061359"/>
                <a:gd name="connsiteY17" fmla="*/ 2859315 h 3875315"/>
                <a:gd name="connsiteX18" fmla="*/ 174172 w 1061359"/>
                <a:gd name="connsiteY18" fmla="*/ 2989943 h 3875315"/>
                <a:gd name="connsiteX19" fmla="*/ 217715 w 1061359"/>
                <a:gd name="connsiteY19" fmla="*/ 3018972 h 3875315"/>
                <a:gd name="connsiteX20" fmla="*/ 304800 w 1061359"/>
                <a:gd name="connsiteY20" fmla="*/ 3048000 h 3875315"/>
                <a:gd name="connsiteX21" fmla="*/ 522515 w 1061359"/>
                <a:gd name="connsiteY21" fmla="*/ 3062515 h 3875315"/>
                <a:gd name="connsiteX22" fmla="*/ 566057 w 1061359"/>
                <a:gd name="connsiteY22" fmla="*/ 3077029 h 3875315"/>
                <a:gd name="connsiteX23" fmla="*/ 638629 w 1061359"/>
                <a:gd name="connsiteY23" fmla="*/ 3207657 h 3875315"/>
                <a:gd name="connsiteX24" fmla="*/ 667657 w 1061359"/>
                <a:gd name="connsiteY24" fmla="*/ 3309257 h 3875315"/>
                <a:gd name="connsiteX25" fmla="*/ 841829 w 1061359"/>
                <a:gd name="connsiteY25" fmla="*/ 3396343 h 3875315"/>
                <a:gd name="connsiteX26" fmla="*/ 885372 w 1061359"/>
                <a:gd name="connsiteY26" fmla="*/ 3410857 h 3875315"/>
                <a:gd name="connsiteX27" fmla="*/ 986972 w 1061359"/>
                <a:gd name="connsiteY27" fmla="*/ 3439886 h 3875315"/>
                <a:gd name="connsiteX28" fmla="*/ 1001486 w 1061359"/>
                <a:gd name="connsiteY28" fmla="*/ 3483429 h 3875315"/>
                <a:gd name="connsiteX29" fmla="*/ 1030515 w 1061359"/>
                <a:gd name="connsiteY29" fmla="*/ 3526972 h 3875315"/>
                <a:gd name="connsiteX30" fmla="*/ 1045029 w 1061359"/>
                <a:gd name="connsiteY30" fmla="*/ 3701143 h 3875315"/>
                <a:gd name="connsiteX31" fmla="*/ 1059543 w 1061359"/>
                <a:gd name="connsiteY31" fmla="*/ 3875315 h 3875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61359" h="3875315">
                  <a:moveTo>
                    <a:pt x="870857" y="0"/>
                  </a:moveTo>
                  <a:cubicBezTo>
                    <a:pt x="866019" y="106438"/>
                    <a:pt x="869037" y="213526"/>
                    <a:pt x="856343" y="319315"/>
                  </a:cubicBezTo>
                  <a:cubicBezTo>
                    <a:pt x="851470" y="359923"/>
                    <a:pt x="815234" y="371080"/>
                    <a:pt x="783772" y="377372"/>
                  </a:cubicBezTo>
                  <a:cubicBezTo>
                    <a:pt x="578743" y="418378"/>
                    <a:pt x="574631" y="408241"/>
                    <a:pt x="333829" y="420915"/>
                  </a:cubicBezTo>
                  <a:cubicBezTo>
                    <a:pt x="299962" y="425753"/>
                    <a:pt x="265888" y="429309"/>
                    <a:pt x="232229" y="435429"/>
                  </a:cubicBezTo>
                  <a:cubicBezTo>
                    <a:pt x="192135" y="442719"/>
                    <a:pt x="167936" y="452022"/>
                    <a:pt x="130629" y="464457"/>
                  </a:cubicBezTo>
                  <a:cubicBezTo>
                    <a:pt x="104984" y="567040"/>
                    <a:pt x="122422" y="503596"/>
                    <a:pt x="72572" y="653143"/>
                  </a:cubicBezTo>
                  <a:lnTo>
                    <a:pt x="58057" y="696686"/>
                  </a:lnTo>
                  <a:cubicBezTo>
                    <a:pt x="53219" y="725715"/>
                    <a:pt x="49927" y="755044"/>
                    <a:pt x="43543" y="783772"/>
                  </a:cubicBezTo>
                  <a:cubicBezTo>
                    <a:pt x="40224" y="798707"/>
                    <a:pt x="31766" y="812262"/>
                    <a:pt x="29029" y="827315"/>
                  </a:cubicBezTo>
                  <a:cubicBezTo>
                    <a:pt x="17498" y="890736"/>
                    <a:pt x="4879" y="1049420"/>
                    <a:pt x="0" y="1103086"/>
                  </a:cubicBezTo>
                  <a:cubicBezTo>
                    <a:pt x="12483" y="1777153"/>
                    <a:pt x="-13864" y="1652891"/>
                    <a:pt x="29029" y="2017486"/>
                  </a:cubicBezTo>
                  <a:cubicBezTo>
                    <a:pt x="33586" y="2056225"/>
                    <a:pt x="36566" y="2095223"/>
                    <a:pt x="43543" y="2133600"/>
                  </a:cubicBezTo>
                  <a:cubicBezTo>
                    <a:pt x="46280" y="2148653"/>
                    <a:pt x="54346" y="2162300"/>
                    <a:pt x="58057" y="2177143"/>
                  </a:cubicBezTo>
                  <a:cubicBezTo>
                    <a:pt x="64040" y="2201076"/>
                    <a:pt x="67734" y="2225524"/>
                    <a:pt x="72572" y="2249715"/>
                  </a:cubicBezTo>
                  <a:cubicBezTo>
                    <a:pt x="77410" y="2419048"/>
                    <a:pt x="78183" y="2588547"/>
                    <a:pt x="87086" y="2757715"/>
                  </a:cubicBezTo>
                  <a:cubicBezTo>
                    <a:pt x="87890" y="2772993"/>
                    <a:pt x="97397" y="2786547"/>
                    <a:pt x="101600" y="2801257"/>
                  </a:cubicBezTo>
                  <a:cubicBezTo>
                    <a:pt x="107080" y="2820438"/>
                    <a:pt x="110383" y="2840208"/>
                    <a:pt x="116115" y="2859315"/>
                  </a:cubicBezTo>
                  <a:cubicBezTo>
                    <a:pt x="128434" y="2900380"/>
                    <a:pt x="140840" y="2956611"/>
                    <a:pt x="174172" y="2989943"/>
                  </a:cubicBezTo>
                  <a:cubicBezTo>
                    <a:pt x="186507" y="3002278"/>
                    <a:pt x="201774" y="3011887"/>
                    <a:pt x="217715" y="3018972"/>
                  </a:cubicBezTo>
                  <a:cubicBezTo>
                    <a:pt x="245676" y="3031399"/>
                    <a:pt x="274269" y="3045965"/>
                    <a:pt x="304800" y="3048000"/>
                  </a:cubicBezTo>
                  <a:lnTo>
                    <a:pt x="522515" y="3062515"/>
                  </a:lnTo>
                  <a:cubicBezTo>
                    <a:pt x="537029" y="3067353"/>
                    <a:pt x="553327" y="3068543"/>
                    <a:pt x="566057" y="3077029"/>
                  </a:cubicBezTo>
                  <a:cubicBezTo>
                    <a:pt x="617569" y="3111371"/>
                    <a:pt x="623482" y="3147069"/>
                    <a:pt x="638629" y="3207657"/>
                  </a:cubicBezTo>
                  <a:cubicBezTo>
                    <a:pt x="638754" y="3208159"/>
                    <a:pt x="660716" y="3302316"/>
                    <a:pt x="667657" y="3309257"/>
                  </a:cubicBezTo>
                  <a:cubicBezTo>
                    <a:pt x="723932" y="3365532"/>
                    <a:pt x="770998" y="3372733"/>
                    <a:pt x="841829" y="3396343"/>
                  </a:cubicBezTo>
                  <a:cubicBezTo>
                    <a:pt x="856343" y="3401181"/>
                    <a:pt x="870529" y="3407146"/>
                    <a:pt x="885372" y="3410857"/>
                  </a:cubicBezTo>
                  <a:cubicBezTo>
                    <a:pt x="958272" y="3429083"/>
                    <a:pt x="924505" y="3419064"/>
                    <a:pt x="986972" y="3439886"/>
                  </a:cubicBezTo>
                  <a:cubicBezTo>
                    <a:pt x="991810" y="3454400"/>
                    <a:pt x="994644" y="3469745"/>
                    <a:pt x="1001486" y="3483429"/>
                  </a:cubicBezTo>
                  <a:cubicBezTo>
                    <a:pt x="1009287" y="3499031"/>
                    <a:pt x="1027094" y="3509867"/>
                    <a:pt x="1030515" y="3526972"/>
                  </a:cubicBezTo>
                  <a:cubicBezTo>
                    <a:pt x="1041940" y="3584099"/>
                    <a:pt x="1037803" y="3643335"/>
                    <a:pt x="1045029" y="3701143"/>
                  </a:cubicBezTo>
                  <a:cubicBezTo>
                    <a:pt x="1068930" y="3892356"/>
                    <a:pt x="1059543" y="3553747"/>
                    <a:pt x="1059543" y="3875315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15384" name="TextBox 36"/>
            <p:cNvSpPr txBox="1">
              <a:spLocks noChangeArrowheads="1"/>
            </p:cNvSpPr>
            <p:nvPr/>
          </p:nvSpPr>
          <p:spPr bwMode="auto">
            <a:xfrm>
              <a:off x="6201228" y="31358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C1</a:t>
              </a:r>
            </a:p>
          </p:txBody>
        </p:sp>
        <p:sp>
          <p:nvSpPr>
            <p:cNvPr id="15385" name="TextBox 37"/>
            <p:cNvSpPr txBox="1">
              <a:spLocks noChangeArrowheads="1"/>
            </p:cNvSpPr>
            <p:nvPr/>
          </p:nvSpPr>
          <p:spPr bwMode="auto">
            <a:xfrm>
              <a:off x="6781800" y="41264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CE1</a:t>
              </a:r>
            </a:p>
          </p:txBody>
        </p:sp>
        <p:sp>
          <p:nvSpPr>
            <p:cNvPr id="15386" name="TextBox 38"/>
            <p:cNvSpPr txBox="1">
              <a:spLocks noChangeArrowheads="1"/>
            </p:cNvSpPr>
            <p:nvPr/>
          </p:nvSpPr>
          <p:spPr bwMode="auto">
            <a:xfrm>
              <a:off x="8077200" y="33644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CE2</a:t>
              </a:r>
            </a:p>
          </p:txBody>
        </p:sp>
        <p:sp>
          <p:nvSpPr>
            <p:cNvPr id="15387" name="TextBox 40"/>
            <p:cNvSpPr txBox="1">
              <a:spLocks noChangeArrowheads="1"/>
            </p:cNvSpPr>
            <p:nvPr/>
          </p:nvSpPr>
          <p:spPr bwMode="auto">
            <a:xfrm>
              <a:off x="6743700" y="3399972"/>
              <a:ext cx="4953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C1 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6796088" y="3429000"/>
              <a:ext cx="0" cy="39211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9" name="TextBox 42"/>
            <p:cNvSpPr txBox="1">
              <a:spLocks noChangeArrowheads="1"/>
            </p:cNvSpPr>
            <p:nvPr/>
          </p:nvSpPr>
          <p:spPr bwMode="auto">
            <a:xfrm>
              <a:off x="7086600" y="2819400"/>
              <a:ext cx="4953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B2</a:t>
              </a:r>
            </a:p>
          </p:txBody>
        </p:sp>
        <p:cxnSp>
          <p:nvCxnSpPr>
            <p:cNvPr id="10" name="Straight Arrow Connector 9"/>
            <p:cNvCxnSpPr>
              <a:endCxn id="15389" idx="2"/>
            </p:cNvCxnSpPr>
            <p:nvPr/>
          </p:nvCxnSpPr>
          <p:spPr bwMode="auto">
            <a:xfrm>
              <a:off x="6991350" y="3189288"/>
              <a:ext cx="342900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5088"/>
            <a:ext cx="4800600" cy="4791075"/>
          </a:xfrm>
        </p:spPr>
        <p:txBody>
          <a:bodyPr/>
          <a:lstStyle/>
          <a:p>
            <a:pPr>
              <a:defRPr/>
            </a:pPr>
            <a:r>
              <a:rPr lang="en-US" sz="2400" b="1" dirty="0" err="1" smtClean="0"/>
              <a:t>Soln</a:t>
            </a:r>
            <a:r>
              <a:rPr lang="en-US" sz="2400" b="1" dirty="0" smtClean="0"/>
              <a:t>: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</a:t>
            </a:r>
            <a:r>
              <a:rPr lang="en-US" sz="2000" dirty="0" smtClean="0"/>
              <a:t>Assume V</a:t>
            </a:r>
            <a:r>
              <a:rPr lang="en-US" sz="2000" baseline="-25000" dirty="0" smtClean="0"/>
              <a:t>BE</a:t>
            </a:r>
            <a:r>
              <a:rPr lang="en-US" sz="2000" dirty="0" smtClean="0"/>
              <a:t>= V</a:t>
            </a:r>
            <a:r>
              <a:rPr lang="en-US" sz="2000" baseline="-25000" dirty="0" smtClean="0"/>
              <a:t>BE1</a:t>
            </a:r>
            <a:r>
              <a:rPr lang="en-US" sz="2000" dirty="0" smtClean="0"/>
              <a:t> =V</a:t>
            </a:r>
            <a:r>
              <a:rPr lang="en-US" sz="2000" baseline="-25000" dirty="0" smtClean="0"/>
              <a:t>BE2</a:t>
            </a:r>
            <a:r>
              <a:rPr lang="en-US" sz="2000" dirty="0" smtClean="0"/>
              <a:t> = 0.7V</a:t>
            </a:r>
            <a:endParaRPr lang="en-US" sz="2000" b="1" dirty="0" smtClean="0"/>
          </a:p>
          <a:p>
            <a:pPr>
              <a:defRPr/>
            </a:pPr>
            <a:endParaRPr lang="en-US" sz="2400" b="1" dirty="0" smtClean="0"/>
          </a:p>
          <a:p>
            <a:pPr>
              <a:defRPr/>
            </a:pPr>
            <a:r>
              <a:rPr lang="en-US" sz="2400" b="1" dirty="0" smtClean="0"/>
              <a:t>Part (a): - </a:t>
            </a:r>
            <a:r>
              <a:rPr lang="en-US" sz="2000" dirty="0" smtClean="0"/>
              <a:t>Apply KVL along the path (red line). </a:t>
            </a:r>
          </a:p>
          <a:p>
            <a:pPr marL="0" indent="0">
              <a:buFont typeface="Arial" charset="0"/>
              <a:buNone/>
              <a:defRPr/>
            </a:pPr>
            <a:endParaRPr lang="en-US" sz="2400" b="1" dirty="0" smtClean="0"/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1376363" y="3581400"/>
          <a:ext cx="28543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1536480" imgH="215640" progId="Equation.3">
                  <p:embed/>
                </p:oleObj>
              </mc:Choice>
              <mc:Fallback>
                <p:oleObj name="Equation" r:id="rId4" imgW="1536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3581400"/>
                        <a:ext cx="28543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1270000" y="4005263"/>
          <a:ext cx="29972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1612800" imgH="393480" progId="Equation.3">
                  <p:embed/>
                </p:oleObj>
              </mc:Choice>
              <mc:Fallback>
                <p:oleObj name="Equation" r:id="rId6" imgW="1612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4005263"/>
                        <a:ext cx="29972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0"/>
          <p:cNvGraphicFramePr>
            <a:graphicFrameLocks noChangeAspect="1"/>
          </p:cNvGraphicFramePr>
          <p:nvPr/>
        </p:nvGraphicFramePr>
        <p:xfrm>
          <a:off x="1435100" y="4879975"/>
          <a:ext cx="27368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8" imgW="1473120" imgH="228600" progId="Equation.3">
                  <p:embed/>
                </p:oleObj>
              </mc:Choice>
              <mc:Fallback>
                <p:oleObj name="Equation" r:id="rId8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879975"/>
                        <a:ext cx="27368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04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4" name="Group 14"/>
          <p:cNvGrpSpPr>
            <a:grpSpLocks/>
          </p:cNvGrpSpPr>
          <p:nvPr/>
        </p:nvGrpSpPr>
        <p:grpSpPr bwMode="auto">
          <a:xfrm>
            <a:off x="5181600" y="2438400"/>
            <a:ext cx="3810000" cy="4191000"/>
            <a:chOff x="5181600" y="1066800"/>
            <a:chExt cx="3810000" cy="4191000"/>
          </a:xfrm>
        </p:grpSpPr>
        <p:grpSp>
          <p:nvGrpSpPr>
            <p:cNvPr id="16398" name="Group 39"/>
            <p:cNvGrpSpPr>
              <a:grpSpLocks/>
            </p:cNvGrpSpPr>
            <p:nvPr/>
          </p:nvGrpSpPr>
          <p:grpSpPr bwMode="auto">
            <a:xfrm>
              <a:off x="5181600" y="1066800"/>
              <a:ext cx="3810000" cy="4191000"/>
              <a:chOff x="5181600" y="1066800"/>
              <a:chExt cx="3810000" cy="4191000"/>
            </a:xfrm>
          </p:grpSpPr>
          <p:grpSp>
            <p:nvGrpSpPr>
              <p:cNvPr id="16403" name="Group 13"/>
              <p:cNvGrpSpPr>
                <a:grpSpLocks/>
              </p:cNvGrpSpPr>
              <p:nvPr/>
            </p:nvGrpSpPr>
            <p:grpSpPr bwMode="auto">
              <a:xfrm>
                <a:off x="5181600" y="1066800"/>
                <a:ext cx="3810000" cy="4191000"/>
                <a:chOff x="5181600" y="1066800"/>
                <a:chExt cx="3810000" cy="4191000"/>
              </a:xfrm>
            </p:grpSpPr>
            <p:grpSp>
              <p:nvGrpSpPr>
                <p:cNvPr id="16405" name="Group 11"/>
                <p:cNvGrpSpPr>
                  <a:grpSpLocks/>
                </p:cNvGrpSpPr>
                <p:nvPr/>
              </p:nvGrpSpPr>
              <p:grpSpPr bwMode="auto">
                <a:xfrm>
                  <a:off x="5181600" y="1066800"/>
                  <a:ext cx="3810000" cy="4191000"/>
                  <a:chOff x="5181600" y="1066800"/>
                  <a:chExt cx="3810000" cy="4191000"/>
                </a:xfrm>
              </p:grpSpPr>
              <p:grpSp>
                <p:nvGrpSpPr>
                  <p:cNvPr id="16407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5181600" y="1066800"/>
                    <a:ext cx="3810000" cy="4191000"/>
                    <a:chOff x="5181600" y="1066800"/>
                    <a:chExt cx="3810000" cy="4191000"/>
                  </a:xfrm>
                </p:grpSpPr>
                <p:pic>
                  <p:nvPicPr>
                    <p:cNvPr id="16409" name="Picture 2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181600" y="1066800"/>
                      <a:ext cx="3810000" cy="4191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6410" name="Text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1200" y="24500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B1</a:t>
                      </a:r>
                    </a:p>
                  </p:txBody>
                </p:sp>
                <p:sp>
                  <p:nvSpPr>
                    <p:cNvPr id="16411" name="Text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57800" y="26024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B1</a:t>
                      </a:r>
                    </a:p>
                  </p:txBody>
                </p:sp>
                <p:sp>
                  <p:nvSpPr>
                    <p:cNvPr id="16412" name="Text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43600" y="4278868"/>
                      <a:ext cx="6858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V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BE1</a:t>
                      </a:r>
                    </a:p>
                  </p:txBody>
                </p:sp>
                <p:sp>
                  <p:nvSpPr>
                    <p:cNvPr id="16413" name="Text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24600" y="2602468"/>
                      <a:ext cx="9906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C1 </a:t>
                      </a:r>
                      <a:r>
                        <a:rPr lang="en-US" sz="1800">
                          <a:latin typeface="Calibri" pitchFamily="34" charset="0"/>
                        </a:rPr>
                        <a:t>+ 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B2</a:t>
                      </a:r>
                    </a:p>
                  </p:txBody>
                </p:sp>
                <p:sp>
                  <p:nvSpPr>
                    <p:cNvPr id="16414" name="Text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467600" y="25262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C2</a:t>
                      </a:r>
                    </a:p>
                  </p:txBody>
                </p:sp>
                <p:sp>
                  <p:nvSpPr>
                    <p:cNvPr id="16415" name="Text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39000" y="3505200"/>
                      <a:ext cx="6858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V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BE2</a:t>
                      </a:r>
                    </a:p>
                  </p:txBody>
                </p:sp>
                <p:sp>
                  <p:nvSpPr>
                    <p:cNvPr id="16416" name="Text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81800" y="24500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C1</a:t>
                      </a:r>
                    </a:p>
                  </p:txBody>
                </p:sp>
                <p:sp>
                  <p:nvSpPr>
                    <p:cNvPr id="16417" name="Text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01000" y="2438400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C2</a:t>
                      </a:r>
                    </a:p>
                  </p:txBody>
                </p:sp>
                <p:sp>
                  <p:nvSpPr>
                    <p:cNvPr id="16418" name="Text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01000" y="44312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E2</a:t>
                      </a:r>
                    </a:p>
                  </p:txBody>
                </p:sp>
                <p:sp>
                  <p:nvSpPr>
                    <p:cNvPr id="16419" name="Text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467600" y="43550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E2</a:t>
                      </a:r>
                    </a:p>
                  </p:txBody>
                </p:sp>
                <p:cxnSp>
                  <p:nvCxnSpPr>
                    <p:cNvPr id="8" name="Straight Arrow Connector 7"/>
                    <p:cNvCxnSpPr/>
                    <p:nvPr/>
                  </p:nvCxnSpPr>
                  <p:spPr>
                    <a:xfrm>
                      <a:off x="5524500" y="22098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>
                      <a:off x="6553200" y="22098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Arrow Connector 34"/>
                    <p:cNvCxnSpPr/>
                    <p:nvPr/>
                  </p:nvCxnSpPr>
                  <p:spPr>
                    <a:xfrm>
                      <a:off x="7772400" y="22098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Arrow Connector 35"/>
                    <p:cNvCxnSpPr/>
                    <p:nvPr/>
                  </p:nvCxnSpPr>
                  <p:spPr>
                    <a:xfrm>
                      <a:off x="7772400" y="42672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6408" name="Text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01228" y="3135868"/>
                    <a:ext cx="5334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1800">
                        <a:latin typeface="Calibri" pitchFamily="34" charset="0"/>
                      </a:rPr>
                      <a:t>V</a:t>
                    </a:r>
                    <a:r>
                      <a:rPr lang="en-US" sz="1800" baseline="-25000">
                        <a:latin typeface="Calibri" pitchFamily="34" charset="0"/>
                      </a:rPr>
                      <a:t>C1</a:t>
                    </a:r>
                  </a:p>
                </p:txBody>
              </p:sp>
            </p:grpSp>
            <p:sp>
              <p:nvSpPr>
                <p:cNvPr id="16406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6781800" y="4126468"/>
                  <a:ext cx="6858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1800">
                      <a:latin typeface="Calibri" pitchFamily="34" charset="0"/>
                    </a:rPr>
                    <a:t>V</a:t>
                  </a:r>
                  <a:r>
                    <a:rPr lang="en-US" sz="1800" baseline="-25000">
                      <a:latin typeface="Calibri" pitchFamily="34" charset="0"/>
                    </a:rPr>
                    <a:t>CE1</a:t>
                  </a:r>
                </a:p>
              </p:txBody>
            </p:sp>
          </p:grpSp>
          <p:sp>
            <p:nvSpPr>
              <p:cNvPr id="16404" name="TextBox 38"/>
              <p:cNvSpPr txBox="1">
                <a:spLocks noChangeArrowheads="1"/>
              </p:cNvSpPr>
              <p:nvPr/>
            </p:nvSpPr>
            <p:spPr bwMode="auto">
              <a:xfrm>
                <a:off x="8077200" y="3364468"/>
                <a:ext cx="6858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Calibri" pitchFamily="34" charset="0"/>
                  </a:rPr>
                  <a:t>V</a:t>
                </a:r>
                <a:r>
                  <a:rPr lang="en-US" sz="1800" baseline="-25000">
                    <a:latin typeface="Calibri" pitchFamily="34" charset="0"/>
                  </a:rPr>
                  <a:t>CE2</a:t>
                </a:r>
              </a:p>
            </p:txBody>
          </p:sp>
        </p:grpSp>
        <p:sp>
          <p:nvSpPr>
            <p:cNvPr id="16399" name="TextBox 40"/>
            <p:cNvSpPr txBox="1">
              <a:spLocks noChangeArrowheads="1"/>
            </p:cNvSpPr>
            <p:nvPr/>
          </p:nvSpPr>
          <p:spPr bwMode="auto">
            <a:xfrm>
              <a:off x="6743700" y="3399972"/>
              <a:ext cx="4953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C1 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6796088" y="3429000"/>
              <a:ext cx="0" cy="39211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1" name="TextBox 42"/>
            <p:cNvSpPr txBox="1">
              <a:spLocks noChangeArrowheads="1"/>
            </p:cNvSpPr>
            <p:nvPr/>
          </p:nvSpPr>
          <p:spPr bwMode="auto">
            <a:xfrm>
              <a:off x="7086600" y="2819400"/>
              <a:ext cx="4953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B2</a:t>
              </a:r>
            </a:p>
          </p:txBody>
        </p:sp>
        <p:cxnSp>
          <p:nvCxnSpPr>
            <p:cNvPr id="10" name="Straight Arrow Connector 9"/>
            <p:cNvCxnSpPr>
              <a:endCxn id="16401" idx="2"/>
            </p:cNvCxnSpPr>
            <p:nvPr/>
          </p:nvCxnSpPr>
          <p:spPr>
            <a:xfrm>
              <a:off x="6991350" y="3189288"/>
              <a:ext cx="342900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Freeform 12"/>
          <p:cNvSpPr/>
          <p:nvPr/>
        </p:nvSpPr>
        <p:spPr bwMode="auto">
          <a:xfrm>
            <a:off x="6629400" y="2970213"/>
            <a:ext cx="973138" cy="3440112"/>
          </a:xfrm>
          <a:custGeom>
            <a:avLst/>
            <a:gdLst>
              <a:gd name="connsiteX0" fmla="*/ 0 w 972457"/>
              <a:gd name="connsiteY0" fmla="*/ 0 h 3439886"/>
              <a:gd name="connsiteX1" fmla="*/ 14514 w 972457"/>
              <a:gd name="connsiteY1" fmla="*/ 72571 h 3439886"/>
              <a:gd name="connsiteX2" fmla="*/ 43543 w 972457"/>
              <a:gd name="connsiteY2" fmla="*/ 275771 h 3439886"/>
              <a:gd name="connsiteX3" fmla="*/ 58057 w 972457"/>
              <a:gd name="connsiteY3" fmla="*/ 1756229 h 3439886"/>
              <a:gd name="connsiteX4" fmla="*/ 72571 w 972457"/>
              <a:gd name="connsiteY4" fmla="*/ 1799771 h 3439886"/>
              <a:gd name="connsiteX5" fmla="*/ 159657 w 972457"/>
              <a:gd name="connsiteY5" fmla="*/ 1857829 h 3439886"/>
              <a:gd name="connsiteX6" fmla="*/ 537029 w 972457"/>
              <a:gd name="connsiteY6" fmla="*/ 1872343 h 3439886"/>
              <a:gd name="connsiteX7" fmla="*/ 609600 w 972457"/>
              <a:gd name="connsiteY7" fmla="*/ 1886857 h 3439886"/>
              <a:gd name="connsiteX8" fmla="*/ 696686 w 972457"/>
              <a:gd name="connsiteY8" fmla="*/ 1915886 h 3439886"/>
              <a:gd name="connsiteX9" fmla="*/ 769257 w 972457"/>
              <a:gd name="connsiteY9" fmla="*/ 1973943 h 3439886"/>
              <a:gd name="connsiteX10" fmla="*/ 812800 w 972457"/>
              <a:gd name="connsiteY10" fmla="*/ 2017486 h 3439886"/>
              <a:gd name="connsiteX11" fmla="*/ 899886 w 972457"/>
              <a:gd name="connsiteY11" fmla="*/ 2075543 h 3439886"/>
              <a:gd name="connsiteX12" fmla="*/ 957943 w 972457"/>
              <a:gd name="connsiteY12" fmla="*/ 2206171 h 3439886"/>
              <a:gd name="connsiteX13" fmla="*/ 972457 w 972457"/>
              <a:gd name="connsiteY13" fmla="*/ 2249714 h 3439886"/>
              <a:gd name="connsiteX14" fmla="*/ 943429 w 972457"/>
              <a:gd name="connsiteY14" fmla="*/ 2583543 h 3439886"/>
              <a:gd name="connsiteX15" fmla="*/ 914400 w 972457"/>
              <a:gd name="connsiteY15" fmla="*/ 2757714 h 3439886"/>
              <a:gd name="connsiteX16" fmla="*/ 899886 w 972457"/>
              <a:gd name="connsiteY16" fmla="*/ 2888343 h 3439886"/>
              <a:gd name="connsiteX17" fmla="*/ 885371 w 972457"/>
              <a:gd name="connsiteY17" fmla="*/ 2960914 h 3439886"/>
              <a:gd name="connsiteX18" fmla="*/ 870857 w 972457"/>
              <a:gd name="connsiteY18" fmla="*/ 3439886 h 343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72457" h="3439886">
                <a:moveTo>
                  <a:pt x="0" y="0"/>
                </a:moveTo>
                <a:cubicBezTo>
                  <a:pt x="4838" y="24190"/>
                  <a:pt x="11025" y="48150"/>
                  <a:pt x="14514" y="72571"/>
                </a:cubicBezTo>
                <a:cubicBezTo>
                  <a:pt x="48992" y="313911"/>
                  <a:pt x="10730" y="111706"/>
                  <a:pt x="43543" y="275771"/>
                </a:cubicBezTo>
                <a:cubicBezTo>
                  <a:pt x="48381" y="769257"/>
                  <a:pt x="48659" y="1262809"/>
                  <a:pt x="58057" y="1756229"/>
                </a:cubicBezTo>
                <a:cubicBezTo>
                  <a:pt x="58348" y="1771525"/>
                  <a:pt x="64085" y="1787041"/>
                  <a:pt x="72571" y="1799771"/>
                </a:cubicBezTo>
                <a:cubicBezTo>
                  <a:pt x="92319" y="1829393"/>
                  <a:pt x="122440" y="1855262"/>
                  <a:pt x="159657" y="1857829"/>
                </a:cubicBezTo>
                <a:cubicBezTo>
                  <a:pt x="285242" y="1866490"/>
                  <a:pt x="411238" y="1867505"/>
                  <a:pt x="537029" y="1872343"/>
                </a:cubicBezTo>
                <a:cubicBezTo>
                  <a:pt x="561219" y="1877181"/>
                  <a:pt x="585800" y="1880366"/>
                  <a:pt x="609600" y="1886857"/>
                </a:cubicBezTo>
                <a:cubicBezTo>
                  <a:pt x="639121" y="1894908"/>
                  <a:pt x="696686" y="1915886"/>
                  <a:pt x="696686" y="1915886"/>
                </a:cubicBezTo>
                <a:cubicBezTo>
                  <a:pt x="761605" y="2013267"/>
                  <a:pt x="685129" y="1917858"/>
                  <a:pt x="769257" y="1973943"/>
                </a:cubicBezTo>
                <a:cubicBezTo>
                  <a:pt x="786336" y="1985329"/>
                  <a:pt x="796597" y="2004884"/>
                  <a:pt x="812800" y="2017486"/>
                </a:cubicBezTo>
                <a:cubicBezTo>
                  <a:pt x="840339" y="2038905"/>
                  <a:pt x="899886" y="2075543"/>
                  <a:pt x="899886" y="2075543"/>
                </a:cubicBezTo>
                <a:cubicBezTo>
                  <a:pt x="945886" y="2144545"/>
                  <a:pt x="923399" y="2102539"/>
                  <a:pt x="957943" y="2206171"/>
                </a:cubicBezTo>
                <a:lnTo>
                  <a:pt x="972457" y="2249714"/>
                </a:lnTo>
                <a:cubicBezTo>
                  <a:pt x="958070" y="2436755"/>
                  <a:pt x="961248" y="2414267"/>
                  <a:pt x="943429" y="2583543"/>
                </a:cubicBezTo>
                <a:cubicBezTo>
                  <a:pt x="928472" y="2725635"/>
                  <a:pt x="942332" y="2673915"/>
                  <a:pt x="914400" y="2757714"/>
                </a:cubicBezTo>
                <a:cubicBezTo>
                  <a:pt x="909562" y="2801257"/>
                  <a:pt x="906082" y="2844972"/>
                  <a:pt x="899886" y="2888343"/>
                </a:cubicBezTo>
                <a:cubicBezTo>
                  <a:pt x="896397" y="2912765"/>
                  <a:pt x="886668" y="2936279"/>
                  <a:pt x="885371" y="2960914"/>
                </a:cubicBezTo>
                <a:cubicBezTo>
                  <a:pt x="876976" y="3120424"/>
                  <a:pt x="870857" y="3439886"/>
                  <a:pt x="870857" y="3439886"/>
                </a:cubicBezTo>
              </a:path>
            </a:pathLst>
          </a:custGeom>
          <a:noFill/>
          <a:ln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2817813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Part (a) contd.: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- Apply KVL along the path (red line).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We know that     	       </a:t>
            </a:r>
            <a:r>
              <a:rPr lang="en-US" sz="2000" dirty="0" smtClean="0"/>
              <a:t>	</a:t>
            </a:r>
            <a:r>
              <a:rPr lang="en-US" sz="2000" dirty="0" smtClean="0">
                <a:latin typeface="Cambria Math"/>
              </a:rPr>
              <a:t>			</a:t>
            </a:r>
            <a:endParaRPr lang="en-US" sz="20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 smtClean="0">
                <a:latin typeface="Cambria Math"/>
              </a:rPr>
              <a:t>substituting we get</a:t>
            </a: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3962400" y="609600"/>
          <a:ext cx="383222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4" imgW="2311200" imgH="228600" progId="Equation.3">
                  <p:embed/>
                </p:oleObj>
              </mc:Choice>
              <mc:Fallback>
                <p:oleObj name="Equation" r:id="rId4" imgW="23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609600"/>
                        <a:ext cx="383222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2590800" y="1066800"/>
          <a:ext cx="12446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6" imgW="850680" imgH="215640" progId="Equation.3">
                  <p:embed/>
                </p:oleObj>
              </mc:Choice>
              <mc:Fallback>
                <p:oleObj name="Equation" r:id="rId6" imgW="850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66800"/>
                        <a:ext cx="124460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0"/>
          <p:cNvGraphicFramePr>
            <a:graphicFrameLocks noChangeAspect="1"/>
          </p:cNvGraphicFramePr>
          <p:nvPr/>
        </p:nvGraphicFramePr>
        <p:xfrm>
          <a:off x="609600" y="2362200"/>
          <a:ext cx="392588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8" imgW="2831760" imgH="228600" progId="Equation.3">
                  <p:embed/>
                </p:oleObj>
              </mc:Choice>
              <mc:Fallback>
                <p:oleObj name="Equation" r:id="rId8" imgW="2831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62200"/>
                        <a:ext cx="392588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11"/>
          <p:cNvGraphicFramePr>
            <a:graphicFrameLocks noChangeAspect="1"/>
          </p:cNvGraphicFramePr>
          <p:nvPr/>
        </p:nvGraphicFramePr>
        <p:xfrm>
          <a:off x="609600" y="2895600"/>
          <a:ext cx="27797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10" imgW="2006280" imgH="228600" progId="Equation.3">
                  <p:embed/>
                </p:oleObj>
              </mc:Choice>
              <mc:Fallback>
                <p:oleObj name="Equation" r:id="rId10" imgW="2006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277971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13"/>
          <p:cNvGraphicFramePr>
            <a:graphicFrameLocks noChangeAspect="1"/>
          </p:cNvGraphicFramePr>
          <p:nvPr/>
        </p:nvGraphicFramePr>
        <p:xfrm>
          <a:off x="3886200" y="2895600"/>
          <a:ext cx="13557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12" imgW="977760" imgH="215640" progId="Equation.3">
                  <p:embed/>
                </p:oleObj>
              </mc:Choice>
              <mc:Fallback>
                <p:oleObj name="Equation" r:id="rId12" imgW="977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95600"/>
                        <a:ext cx="135572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14"/>
          <p:cNvGraphicFramePr>
            <a:graphicFrameLocks noChangeAspect="1"/>
          </p:cNvGraphicFramePr>
          <p:nvPr/>
        </p:nvGraphicFramePr>
        <p:xfrm>
          <a:off x="609600" y="3505200"/>
          <a:ext cx="21828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14" imgW="1574640" imgH="228600" progId="Equation.3">
                  <p:embed/>
                </p:oleObj>
              </mc:Choice>
              <mc:Fallback>
                <p:oleObj name="Equation" r:id="rId14" imgW="1574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05200"/>
                        <a:ext cx="218281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15"/>
          <p:cNvGraphicFramePr>
            <a:graphicFrameLocks noChangeAspect="1"/>
          </p:cNvGraphicFramePr>
          <p:nvPr/>
        </p:nvGraphicFramePr>
        <p:xfrm>
          <a:off x="592138" y="4038600"/>
          <a:ext cx="305276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16" imgW="2120760" imgH="457200" progId="Equation.3">
                  <p:embed/>
                </p:oleObj>
              </mc:Choice>
              <mc:Fallback>
                <p:oleObj name="Equation" r:id="rId16" imgW="21207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4038600"/>
                        <a:ext cx="3052762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16"/>
          <p:cNvGraphicFramePr>
            <a:graphicFrameLocks noChangeAspect="1"/>
          </p:cNvGraphicFramePr>
          <p:nvPr/>
        </p:nvGraphicFramePr>
        <p:xfrm>
          <a:off x="1279525" y="5053013"/>
          <a:ext cx="192087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18" imgW="1295280" imgH="228600" progId="Equation.3">
                  <p:embed/>
                </p:oleObj>
              </mc:Choice>
              <mc:Fallback>
                <p:oleObj name="Equation" r:id="rId18" imgW="1295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5053013"/>
                        <a:ext cx="1920875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7" name="Right Arrow 42"/>
          <p:cNvSpPr>
            <a:spLocks noChangeArrowheads="1"/>
          </p:cNvSpPr>
          <p:nvPr/>
        </p:nvSpPr>
        <p:spPr bwMode="auto">
          <a:xfrm>
            <a:off x="3581400" y="2971800"/>
            <a:ext cx="2286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6" name="Group 14"/>
          <p:cNvGrpSpPr>
            <a:grpSpLocks/>
          </p:cNvGrpSpPr>
          <p:nvPr/>
        </p:nvGrpSpPr>
        <p:grpSpPr bwMode="auto">
          <a:xfrm>
            <a:off x="5181600" y="1066800"/>
            <a:ext cx="3810000" cy="4191000"/>
            <a:chOff x="5181600" y="1066800"/>
            <a:chExt cx="3810000" cy="4191000"/>
          </a:xfrm>
        </p:grpSpPr>
        <p:grpSp>
          <p:nvGrpSpPr>
            <p:cNvPr id="17422" name="Group 12"/>
            <p:cNvGrpSpPr>
              <a:grpSpLocks/>
            </p:cNvGrpSpPr>
            <p:nvPr/>
          </p:nvGrpSpPr>
          <p:grpSpPr bwMode="auto">
            <a:xfrm>
              <a:off x="5181600" y="1066800"/>
              <a:ext cx="3810000" cy="4191000"/>
              <a:chOff x="5181600" y="1066800"/>
              <a:chExt cx="3810000" cy="4191000"/>
            </a:xfrm>
          </p:grpSpPr>
          <p:grpSp>
            <p:nvGrpSpPr>
              <p:cNvPr id="17425" name="Group 13"/>
              <p:cNvGrpSpPr>
                <a:grpSpLocks/>
              </p:cNvGrpSpPr>
              <p:nvPr/>
            </p:nvGrpSpPr>
            <p:grpSpPr bwMode="auto">
              <a:xfrm>
                <a:off x="5181600" y="1066800"/>
                <a:ext cx="3810000" cy="4191000"/>
                <a:chOff x="5181600" y="1066800"/>
                <a:chExt cx="3810000" cy="4191000"/>
              </a:xfrm>
            </p:grpSpPr>
            <p:grpSp>
              <p:nvGrpSpPr>
                <p:cNvPr id="17427" name="Group 11"/>
                <p:cNvGrpSpPr>
                  <a:grpSpLocks/>
                </p:cNvGrpSpPr>
                <p:nvPr/>
              </p:nvGrpSpPr>
              <p:grpSpPr bwMode="auto">
                <a:xfrm>
                  <a:off x="5181600" y="1066800"/>
                  <a:ext cx="3810000" cy="4191000"/>
                  <a:chOff x="5181600" y="1066800"/>
                  <a:chExt cx="3810000" cy="4191000"/>
                </a:xfrm>
              </p:grpSpPr>
              <p:grpSp>
                <p:nvGrpSpPr>
                  <p:cNvPr id="17429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5181600" y="1066800"/>
                    <a:ext cx="3810000" cy="4191000"/>
                    <a:chOff x="5181600" y="1066800"/>
                    <a:chExt cx="3810000" cy="4191000"/>
                  </a:xfrm>
                </p:grpSpPr>
                <p:pic>
                  <p:nvPicPr>
                    <p:cNvPr id="17431" name="Picture 2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181600" y="1066800"/>
                      <a:ext cx="3810000" cy="4191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7432" name="Text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1200" y="24500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B1</a:t>
                      </a:r>
                    </a:p>
                  </p:txBody>
                </p:sp>
                <p:sp>
                  <p:nvSpPr>
                    <p:cNvPr id="17433" name="Text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57800" y="26024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B1</a:t>
                      </a:r>
                    </a:p>
                  </p:txBody>
                </p:sp>
                <p:sp>
                  <p:nvSpPr>
                    <p:cNvPr id="17434" name="Text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43600" y="4278868"/>
                      <a:ext cx="6858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V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BE1</a:t>
                      </a:r>
                    </a:p>
                  </p:txBody>
                </p:sp>
                <p:sp>
                  <p:nvSpPr>
                    <p:cNvPr id="17435" name="Text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48400" y="2602468"/>
                      <a:ext cx="104775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C1 </a:t>
                      </a:r>
                      <a:r>
                        <a:rPr lang="en-US" sz="1800">
                          <a:latin typeface="Calibri" pitchFamily="34" charset="0"/>
                        </a:rPr>
                        <a:t>+ 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B2</a:t>
                      </a:r>
                    </a:p>
                  </p:txBody>
                </p:sp>
                <p:sp>
                  <p:nvSpPr>
                    <p:cNvPr id="17436" name="Text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467600" y="25262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C2</a:t>
                      </a:r>
                    </a:p>
                  </p:txBody>
                </p:sp>
                <p:sp>
                  <p:nvSpPr>
                    <p:cNvPr id="17437" name="Text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39000" y="3505200"/>
                      <a:ext cx="6858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V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BE2</a:t>
                      </a:r>
                    </a:p>
                  </p:txBody>
                </p:sp>
                <p:sp>
                  <p:nvSpPr>
                    <p:cNvPr id="17438" name="Text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81800" y="24500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C1</a:t>
                      </a:r>
                    </a:p>
                  </p:txBody>
                </p:sp>
                <p:sp>
                  <p:nvSpPr>
                    <p:cNvPr id="17439" name="Text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01000" y="2438400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C2</a:t>
                      </a:r>
                    </a:p>
                  </p:txBody>
                </p:sp>
                <p:sp>
                  <p:nvSpPr>
                    <p:cNvPr id="17440" name="Text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01000" y="44312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R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E2</a:t>
                      </a:r>
                    </a:p>
                  </p:txBody>
                </p:sp>
                <p:sp>
                  <p:nvSpPr>
                    <p:cNvPr id="17441" name="Text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467600" y="4355068"/>
                      <a:ext cx="5334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6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1800">
                          <a:latin typeface="Calibri" pitchFamily="34" charset="0"/>
                        </a:rPr>
                        <a:t>I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E2</a:t>
                      </a:r>
                    </a:p>
                  </p:txBody>
                </p:sp>
                <p:cxnSp>
                  <p:nvCxnSpPr>
                    <p:cNvPr id="8" name="Straight Arrow Connector 7"/>
                    <p:cNvCxnSpPr/>
                    <p:nvPr/>
                  </p:nvCxnSpPr>
                  <p:spPr>
                    <a:xfrm>
                      <a:off x="5524500" y="22098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>
                      <a:off x="6553200" y="22098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Arrow Connector 34"/>
                    <p:cNvCxnSpPr/>
                    <p:nvPr/>
                  </p:nvCxnSpPr>
                  <p:spPr>
                    <a:xfrm>
                      <a:off x="7772400" y="22098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Arrow Connector 35"/>
                    <p:cNvCxnSpPr/>
                    <p:nvPr/>
                  </p:nvCxnSpPr>
                  <p:spPr>
                    <a:xfrm>
                      <a:off x="7772400" y="4267200"/>
                      <a:ext cx="0" cy="533400"/>
                    </a:xfrm>
                    <a:prstGeom prst="straightConnector1">
                      <a:avLst/>
                    </a:prstGeom>
                    <a:ln w="254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7430" name="Text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01228" y="3135868"/>
                    <a:ext cx="5334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600" b="1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1800">
                        <a:latin typeface="Calibri" pitchFamily="34" charset="0"/>
                      </a:rPr>
                      <a:t>V</a:t>
                    </a:r>
                    <a:r>
                      <a:rPr lang="en-US" sz="1800" baseline="-25000">
                        <a:latin typeface="Calibri" pitchFamily="34" charset="0"/>
                      </a:rPr>
                      <a:t>C1</a:t>
                    </a:r>
                  </a:p>
                </p:txBody>
              </p:sp>
            </p:grpSp>
            <p:sp>
              <p:nvSpPr>
                <p:cNvPr id="17428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6781800" y="4126468"/>
                  <a:ext cx="6858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1800">
                      <a:latin typeface="Calibri" pitchFamily="34" charset="0"/>
                    </a:rPr>
                    <a:t>V</a:t>
                  </a:r>
                  <a:r>
                    <a:rPr lang="en-US" sz="1800" baseline="-25000">
                      <a:latin typeface="Calibri" pitchFamily="34" charset="0"/>
                    </a:rPr>
                    <a:t>CE1</a:t>
                  </a:r>
                </a:p>
              </p:txBody>
            </p:sp>
          </p:grpSp>
          <p:sp>
            <p:nvSpPr>
              <p:cNvPr id="17426" name="TextBox 38"/>
              <p:cNvSpPr txBox="1">
                <a:spLocks noChangeArrowheads="1"/>
              </p:cNvSpPr>
              <p:nvPr/>
            </p:nvSpPr>
            <p:spPr bwMode="auto">
              <a:xfrm>
                <a:off x="8077200" y="3352800"/>
                <a:ext cx="6858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Calibri" pitchFamily="34" charset="0"/>
                  </a:rPr>
                  <a:t>V</a:t>
                </a:r>
                <a:r>
                  <a:rPr lang="en-US" sz="1800" baseline="-25000">
                    <a:latin typeface="Calibri" pitchFamily="34" charset="0"/>
                  </a:rPr>
                  <a:t>CE2</a:t>
                </a:r>
              </a:p>
            </p:txBody>
          </p:sp>
        </p:grpSp>
        <p:sp>
          <p:nvSpPr>
            <p:cNvPr id="17423" name="TextBox 39"/>
            <p:cNvSpPr txBox="1">
              <a:spLocks noChangeArrowheads="1"/>
            </p:cNvSpPr>
            <p:nvPr/>
          </p:nvSpPr>
          <p:spPr bwMode="auto">
            <a:xfrm>
              <a:off x="7924800" y="27548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C2</a:t>
              </a:r>
            </a:p>
          </p:txBody>
        </p:sp>
        <p:sp>
          <p:nvSpPr>
            <p:cNvPr id="17424" name="TextBox 40"/>
            <p:cNvSpPr txBox="1">
              <a:spLocks noChangeArrowheads="1"/>
            </p:cNvSpPr>
            <p:nvPr/>
          </p:nvSpPr>
          <p:spPr bwMode="auto">
            <a:xfrm>
              <a:off x="7924800" y="3745468"/>
              <a:ext cx="533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E2</a:t>
              </a:r>
            </a:p>
          </p:txBody>
        </p:sp>
      </p:grpSp>
      <p:sp>
        <p:nvSpPr>
          <p:cNvPr id="17417" name="TextBox 41"/>
          <p:cNvSpPr txBox="1">
            <a:spLocks noChangeArrowheads="1"/>
          </p:cNvSpPr>
          <p:nvPr/>
        </p:nvSpPr>
        <p:spPr bwMode="auto">
          <a:xfrm>
            <a:off x="6705600" y="3400425"/>
            <a:ext cx="495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pitchFamily="34" charset="0"/>
              </a:rPr>
              <a:t>I</a:t>
            </a:r>
            <a:r>
              <a:rPr lang="en-US" sz="1800" baseline="-25000">
                <a:latin typeface="Calibri" pitchFamily="34" charset="0"/>
              </a:rPr>
              <a:t>C1 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6757988" y="3429000"/>
            <a:ext cx="0" cy="39211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9" name="TextBox 43"/>
          <p:cNvSpPr txBox="1">
            <a:spLocks noChangeArrowheads="1"/>
          </p:cNvSpPr>
          <p:nvPr/>
        </p:nvSpPr>
        <p:spPr bwMode="auto">
          <a:xfrm>
            <a:off x="7048500" y="2819400"/>
            <a:ext cx="495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pitchFamily="34" charset="0"/>
              </a:rPr>
              <a:t>I</a:t>
            </a:r>
            <a:r>
              <a:rPr lang="en-US" sz="1800" baseline="-25000">
                <a:latin typeface="Calibri" pitchFamily="34" charset="0"/>
              </a:rPr>
              <a:t>B2</a:t>
            </a:r>
          </a:p>
        </p:txBody>
      </p:sp>
      <p:cxnSp>
        <p:nvCxnSpPr>
          <p:cNvPr id="45" name="Straight Arrow Connector 44"/>
          <p:cNvCxnSpPr>
            <a:endCxn id="17419" idx="2"/>
          </p:cNvCxnSpPr>
          <p:nvPr/>
        </p:nvCxnSpPr>
        <p:spPr bwMode="auto">
          <a:xfrm>
            <a:off x="6953250" y="3189288"/>
            <a:ext cx="3429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6629400" cy="5745163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Part (b): -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Apply KVL along the path (red line). 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mbria Math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609600" y="1143000"/>
          <a:ext cx="53895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4" imgW="2819160" imgH="215640" progId="Equation.3">
                  <p:embed/>
                </p:oleObj>
              </mc:Choice>
              <mc:Fallback>
                <p:oleObj name="Equation" r:id="rId4" imgW="2819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3000"/>
                        <a:ext cx="5389563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685800" y="1828800"/>
          <a:ext cx="27686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6" imgW="1447560" imgH="228600" progId="Equation.3">
                  <p:embed/>
                </p:oleObj>
              </mc:Choice>
              <mc:Fallback>
                <p:oleObj name="Equation" r:id="rId6" imgW="1447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28800"/>
                        <a:ext cx="27686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6"/>
          <p:cNvGraphicFramePr>
            <a:graphicFrameLocks noChangeAspect="1"/>
          </p:cNvGraphicFramePr>
          <p:nvPr/>
        </p:nvGraphicFramePr>
        <p:xfrm>
          <a:off x="685800" y="2590800"/>
          <a:ext cx="20875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8" imgW="1091880" imgH="228600" progId="Equation.3">
                  <p:embed/>
                </p:oleObj>
              </mc:Choice>
              <mc:Fallback>
                <p:oleObj name="Equation" r:id="rId8" imgW="1091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2087563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8"/>
          <p:cNvGraphicFramePr>
            <a:graphicFrameLocks noChangeAspect="1"/>
          </p:cNvGraphicFramePr>
          <p:nvPr/>
        </p:nvGraphicFramePr>
        <p:xfrm>
          <a:off x="609600" y="3352800"/>
          <a:ext cx="37131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10" imgW="1942920" imgH="228600" progId="Equation.3">
                  <p:embed/>
                </p:oleObj>
              </mc:Choice>
              <mc:Fallback>
                <p:oleObj name="Equation" r:id="rId10" imgW="1942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52800"/>
                        <a:ext cx="3713163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10"/>
          <p:cNvGraphicFramePr>
            <a:graphicFrameLocks noChangeAspect="1"/>
          </p:cNvGraphicFramePr>
          <p:nvPr/>
        </p:nvGraphicFramePr>
        <p:xfrm>
          <a:off x="609600" y="4191000"/>
          <a:ext cx="28162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12" imgW="1473120" imgH="215640" progId="Equation.3">
                  <p:embed/>
                </p:oleObj>
              </mc:Choice>
              <mc:Fallback>
                <p:oleObj name="Equation" r:id="rId12" imgW="1473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281622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1"/>
          <p:cNvGraphicFramePr>
            <a:graphicFrameLocks noChangeAspect="1"/>
          </p:cNvGraphicFramePr>
          <p:nvPr/>
        </p:nvGraphicFramePr>
        <p:xfrm>
          <a:off x="609600" y="4953000"/>
          <a:ext cx="32035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4" imgW="1676160" imgH="228600" progId="Equation.3">
                  <p:embed/>
                </p:oleObj>
              </mc:Choice>
              <mc:Fallback>
                <p:oleObj name="Equation" r:id="rId14" imgW="1676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953000"/>
                        <a:ext cx="32035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735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/>
            <a:r>
              <a:rPr lang="en-US" sz="2400" b="1" smtClean="0">
                <a:latin typeface="Calibri" pitchFamily="34" charset="0"/>
              </a:rPr>
              <a:t>Problem BJT P3: - </a:t>
            </a:r>
            <a:r>
              <a:rPr lang="en-US" sz="2400" smtClean="0">
                <a:latin typeface="Calibri" pitchFamily="34" charset="0"/>
              </a:rPr>
              <a:t>Design the bias circuit (find R</a:t>
            </a:r>
            <a:r>
              <a:rPr lang="en-US" sz="2400" baseline="-25000" smtClean="0">
                <a:latin typeface="Calibri" pitchFamily="34" charset="0"/>
              </a:rPr>
              <a:t>C</a:t>
            </a:r>
            <a:r>
              <a:rPr lang="en-US" sz="2400" smtClean="0">
                <a:latin typeface="Calibri" pitchFamily="34" charset="0"/>
              </a:rPr>
              <a:t> and R</a:t>
            </a:r>
            <a:r>
              <a:rPr lang="en-US" sz="2400" baseline="-25000" smtClean="0">
                <a:latin typeface="Calibri" pitchFamily="34" charset="0"/>
              </a:rPr>
              <a:t>B</a:t>
            </a:r>
            <a:r>
              <a:rPr lang="en-US" sz="2400" smtClean="0">
                <a:latin typeface="Calibri" pitchFamily="34" charset="0"/>
              </a:rPr>
              <a:t>) to give a Q-point of I</a:t>
            </a:r>
            <a:r>
              <a:rPr lang="en-US" sz="2400" baseline="-25000" smtClean="0">
                <a:latin typeface="Calibri" pitchFamily="34" charset="0"/>
              </a:rPr>
              <a:t>C</a:t>
            </a:r>
            <a:r>
              <a:rPr lang="en-US" sz="2400" smtClean="0">
                <a:latin typeface="Calibri" pitchFamily="34" charset="0"/>
              </a:rPr>
              <a:t> = 20µA and V</a:t>
            </a:r>
            <a:r>
              <a:rPr lang="en-US" sz="2400" baseline="-25000" smtClean="0">
                <a:latin typeface="Calibri" pitchFamily="34" charset="0"/>
              </a:rPr>
              <a:t>CE</a:t>
            </a:r>
            <a:r>
              <a:rPr lang="en-US" sz="2400" smtClean="0">
                <a:latin typeface="Calibri" pitchFamily="34" charset="0"/>
              </a:rPr>
              <a:t> = 0.9V if the transistor current gain β</a:t>
            </a:r>
            <a:r>
              <a:rPr lang="en-US" sz="2400" baseline="-25000" smtClean="0">
                <a:latin typeface="Calibri" pitchFamily="34" charset="0"/>
              </a:rPr>
              <a:t>F</a:t>
            </a:r>
            <a:r>
              <a:rPr lang="en-US" sz="2400" smtClean="0">
                <a:latin typeface="Calibri" pitchFamily="34" charset="0"/>
              </a:rPr>
              <a:t> = 50 and V</a:t>
            </a:r>
            <a:r>
              <a:rPr lang="en-US" sz="2400" baseline="-25000" smtClean="0">
                <a:latin typeface="Calibri" pitchFamily="34" charset="0"/>
              </a:rPr>
              <a:t>BE</a:t>
            </a:r>
            <a:r>
              <a:rPr lang="en-US" sz="2400" smtClean="0">
                <a:latin typeface="Calibri" pitchFamily="34" charset="0"/>
              </a:rPr>
              <a:t> = 0.65V. </a:t>
            </a:r>
            <a:br>
              <a:rPr lang="en-US" sz="2400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What is the Q-point if the current gain of the transistor is 125?</a:t>
            </a:r>
            <a:br>
              <a:rPr lang="en-US" sz="2400" smtClean="0">
                <a:latin typeface="Calibri" pitchFamily="34" charset="0"/>
              </a:rPr>
            </a:br>
            <a:endParaRPr lang="en-US" sz="2400" smtClean="0">
              <a:latin typeface="Calibri" pitchFamily="34" charset="0"/>
            </a:endParaRPr>
          </a:p>
        </p:txBody>
      </p:sp>
      <p:pic>
        <p:nvPicPr>
          <p:cNvPr id="3075" name="Picture 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73275"/>
            <a:ext cx="2819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7543800" y="3886200"/>
            <a:ext cx="0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7504113" y="3962400"/>
            <a:ext cx="1639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Calibri" pitchFamily="34" charset="0"/>
              </a:rPr>
              <a:t>I</a:t>
            </a:r>
            <a:r>
              <a:rPr lang="en-US" sz="1800" baseline="-25000">
                <a:latin typeface="Calibri" pitchFamily="34" charset="0"/>
              </a:rPr>
              <a:t>C</a:t>
            </a:r>
            <a:r>
              <a:rPr lang="en-US" sz="1800">
                <a:latin typeface="Calibri" pitchFamily="34" charset="0"/>
              </a:rPr>
              <a:t> = 20µA</a:t>
            </a:r>
            <a:endParaRPr lang="en-US" sz="1800" baseline="-25000">
              <a:latin typeface="Calibri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5664200" y="3886200"/>
            <a:ext cx="0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45"/>
          <p:cNvSpPr txBox="1">
            <a:spLocks noChangeArrowheads="1"/>
          </p:cNvSpPr>
          <p:nvPr/>
        </p:nvSpPr>
        <p:spPr bwMode="auto">
          <a:xfrm>
            <a:off x="5626100" y="39624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Calibri" pitchFamily="34" charset="0"/>
              </a:rPr>
              <a:t>I</a:t>
            </a:r>
            <a:r>
              <a:rPr lang="en-US" sz="1800" baseline="-25000">
                <a:latin typeface="Calibri" pitchFamily="34" charset="0"/>
              </a:rPr>
              <a:t>B</a:t>
            </a:r>
          </a:p>
        </p:txBody>
      </p:sp>
      <p:sp>
        <p:nvSpPr>
          <p:cNvPr id="3080" name="TextBox 46"/>
          <p:cNvSpPr txBox="1">
            <a:spLocks noChangeArrowheads="1"/>
          </p:cNvSpPr>
          <p:nvPr/>
        </p:nvSpPr>
        <p:spPr bwMode="auto">
          <a:xfrm>
            <a:off x="7391400" y="4584700"/>
            <a:ext cx="1371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Calibri" pitchFamily="34" charset="0"/>
              </a:rPr>
              <a:t>V</a:t>
            </a:r>
            <a:r>
              <a:rPr lang="en-US" sz="1800" baseline="-25000">
                <a:latin typeface="Calibri" pitchFamily="34" charset="0"/>
              </a:rPr>
              <a:t>CE</a:t>
            </a:r>
            <a:r>
              <a:rPr lang="en-US" sz="1800">
                <a:latin typeface="Calibri" pitchFamily="34" charset="0"/>
              </a:rPr>
              <a:t> = 0.9V</a:t>
            </a:r>
            <a:endParaRPr lang="en-US" sz="1800" baseline="-25000">
              <a:latin typeface="Calibri" pitchFamily="34" charset="0"/>
            </a:endParaRPr>
          </a:p>
        </p:txBody>
      </p:sp>
      <p:sp>
        <p:nvSpPr>
          <p:cNvPr id="3081" name="TextBox 48"/>
          <p:cNvSpPr txBox="1">
            <a:spLocks noChangeArrowheads="1"/>
          </p:cNvSpPr>
          <p:nvPr/>
        </p:nvSpPr>
        <p:spPr bwMode="auto">
          <a:xfrm>
            <a:off x="6172200" y="5040313"/>
            <a:ext cx="205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Calibri" pitchFamily="34" charset="0"/>
              </a:rPr>
              <a:t>V</a:t>
            </a:r>
            <a:r>
              <a:rPr lang="en-US" sz="1800" baseline="-25000">
                <a:latin typeface="Calibri" pitchFamily="34" charset="0"/>
              </a:rPr>
              <a:t>BE</a:t>
            </a:r>
            <a:r>
              <a:rPr lang="en-US" sz="1800">
                <a:latin typeface="Calibri" pitchFamily="34" charset="0"/>
              </a:rPr>
              <a:t> = 0.65V</a:t>
            </a:r>
            <a:endParaRPr lang="en-US" sz="1800" baseline="-25000">
              <a:latin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467600" y="2482850"/>
            <a:ext cx="41275" cy="3251200"/>
          </a:xfrm>
          <a:custGeom>
            <a:avLst/>
            <a:gdLst>
              <a:gd name="connsiteX0" fmla="*/ 39188 w 40638"/>
              <a:gd name="connsiteY0" fmla="*/ 0 h 3252651"/>
              <a:gd name="connsiteX1" fmla="*/ 26125 w 40638"/>
              <a:gd name="connsiteY1" fmla="*/ 352697 h 3252651"/>
              <a:gd name="connsiteX2" fmla="*/ 13063 w 40638"/>
              <a:gd name="connsiteY2" fmla="*/ 496388 h 3252651"/>
              <a:gd name="connsiteX3" fmla="*/ 0 w 40638"/>
              <a:gd name="connsiteY3" fmla="*/ 2024743 h 3252651"/>
              <a:gd name="connsiteX4" fmla="*/ 13063 w 40638"/>
              <a:gd name="connsiteY4" fmla="*/ 2808514 h 3252651"/>
              <a:gd name="connsiteX5" fmla="*/ 26125 w 40638"/>
              <a:gd name="connsiteY5" fmla="*/ 2886891 h 3252651"/>
              <a:gd name="connsiteX6" fmla="*/ 39188 w 40638"/>
              <a:gd name="connsiteY6" fmla="*/ 2978331 h 3252651"/>
              <a:gd name="connsiteX7" fmla="*/ 39188 w 40638"/>
              <a:gd name="connsiteY7" fmla="*/ 3252651 h 3252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38" h="3252651">
                <a:moveTo>
                  <a:pt x="39188" y="0"/>
                </a:moveTo>
                <a:cubicBezTo>
                  <a:pt x="34834" y="117566"/>
                  <a:pt x="32308" y="235213"/>
                  <a:pt x="26125" y="352697"/>
                </a:cubicBezTo>
                <a:cubicBezTo>
                  <a:pt x="23597" y="400725"/>
                  <a:pt x="13814" y="448299"/>
                  <a:pt x="13063" y="496388"/>
                </a:cubicBezTo>
                <a:cubicBezTo>
                  <a:pt x="5104" y="1005796"/>
                  <a:pt x="4354" y="1515291"/>
                  <a:pt x="0" y="2024743"/>
                </a:cubicBezTo>
                <a:cubicBezTo>
                  <a:pt x="4354" y="2286000"/>
                  <a:pt x="5149" y="2547341"/>
                  <a:pt x="13063" y="2808514"/>
                </a:cubicBezTo>
                <a:cubicBezTo>
                  <a:pt x="13865" y="2834988"/>
                  <a:pt x="22098" y="2860713"/>
                  <a:pt x="26125" y="2886891"/>
                </a:cubicBezTo>
                <a:cubicBezTo>
                  <a:pt x="30807" y="2917322"/>
                  <a:pt x="38089" y="2947561"/>
                  <a:pt x="39188" y="2978331"/>
                </a:cubicBezTo>
                <a:cubicBezTo>
                  <a:pt x="42452" y="3069713"/>
                  <a:pt x="39188" y="3161211"/>
                  <a:pt x="39188" y="3252651"/>
                </a:cubicBezTo>
              </a:path>
            </a:pathLst>
          </a:custGeom>
          <a:noFill/>
          <a:ln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876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Calibri" pitchFamily="34" charset="0"/>
              </a:rPr>
              <a:t>Soln: </a:t>
            </a:r>
            <a:r>
              <a:rPr lang="en-US" sz="2400" dirty="0" smtClean="0">
                <a:latin typeface="Calibri" pitchFamily="34" charset="0"/>
              </a:rPr>
              <a:t>Apply KVL along the path (red line). 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</p:txBody>
      </p:sp>
      <p:graphicFrame>
        <p:nvGraphicFramePr>
          <p:cNvPr id="3084" name="Object 3"/>
          <p:cNvGraphicFramePr>
            <a:graphicFrameLocks noChangeAspect="1"/>
          </p:cNvGraphicFramePr>
          <p:nvPr/>
        </p:nvGraphicFramePr>
        <p:xfrm>
          <a:off x="1447800" y="2209800"/>
          <a:ext cx="30543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4" imgW="1409700" imgH="228600" progId="Equation.3">
                  <p:embed/>
                </p:oleObj>
              </mc:Choice>
              <mc:Fallback>
                <p:oleObj name="Equation" r:id="rId4" imgW="1409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09800"/>
                        <a:ext cx="30543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4"/>
          <p:cNvGraphicFramePr>
            <a:graphicFrameLocks noChangeAspect="1"/>
          </p:cNvGraphicFramePr>
          <p:nvPr/>
        </p:nvGraphicFramePr>
        <p:xfrm>
          <a:off x="1373188" y="2743200"/>
          <a:ext cx="319246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6" imgW="1473200" imgH="457200" progId="Equation.3">
                  <p:embed/>
                </p:oleObj>
              </mc:Choice>
              <mc:Fallback>
                <p:oleObj name="Equation" r:id="rId6" imgW="1473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743200"/>
                        <a:ext cx="319246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6"/>
          <p:cNvGraphicFramePr>
            <a:graphicFrameLocks noChangeAspect="1"/>
          </p:cNvGraphicFramePr>
          <p:nvPr/>
        </p:nvGraphicFramePr>
        <p:xfrm>
          <a:off x="1701800" y="3657600"/>
          <a:ext cx="25320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8" imgW="1168400" imgH="457200" progId="Equation.3">
                  <p:embed/>
                </p:oleObj>
              </mc:Choice>
              <mc:Fallback>
                <p:oleObj name="Equation" r:id="rId8" imgW="1168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3657600"/>
                        <a:ext cx="25320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7"/>
          <p:cNvGraphicFramePr>
            <a:graphicFrameLocks noChangeAspect="1"/>
          </p:cNvGraphicFramePr>
          <p:nvPr/>
        </p:nvGraphicFramePr>
        <p:xfrm>
          <a:off x="1222375" y="4598988"/>
          <a:ext cx="344011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10" imgW="1587500" imgH="431800" progId="Equation.3">
                  <p:embed/>
                </p:oleObj>
              </mc:Choice>
              <mc:Fallback>
                <p:oleObj name="Equation" r:id="rId10" imgW="1587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4598988"/>
                        <a:ext cx="3440113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8"/>
          <p:cNvGraphicFramePr>
            <a:graphicFrameLocks noChangeAspect="1"/>
          </p:cNvGraphicFramePr>
          <p:nvPr/>
        </p:nvGraphicFramePr>
        <p:xfrm>
          <a:off x="838200" y="5478463"/>
          <a:ext cx="4046538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12" imgW="1866090" imgH="393529" progId="Equation.3">
                  <p:embed/>
                </p:oleObj>
              </mc:Choice>
              <mc:Fallback>
                <p:oleObj name="Equation" r:id="rId12" imgW="186609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78463"/>
                        <a:ext cx="4046538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15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8"/>
          <p:cNvGrpSpPr>
            <a:grpSpLocks/>
          </p:cNvGrpSpPr>
          <p:nvPr/>
        </p:nvGrpSpPr>
        <p:grpSpPr bwMode="auto">
          <a:xfrm>
            <a:off x="5457825" y="1143000"/>
            <a:ext cx="3305175" cy="4054475"/>
            <a:chOff x="5457394" y="2072640"/>
            <a:chExt cx="3305606" cy="4053840"/>
          </a:xfrm>
        </p:grpSpPr>
        <p:pic>
          <p:nvPicPr>
            <p:cNvPr id="4105" name="Picture 4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1" y="2072640"/>
              <a:ext cx="2819400" cy="402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7696061" y="3886869"/>
              <a:ext cx="0" cy="4571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7" name="TextBox 6"/>
            <p:cNvSpPr txBox="1">
              <a:spLocks noChangeArrowheads="1"/>
            </p:cNvSpPr>
            <p:nvPr/>
          </p:nvSpPr>
          <p:spPr bwMode="auto">
            <a:xfrm>
              <a:off x="7657011" y="3962400"/>
              <a:ext cx="1105989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</a:t>
              </a:r>
              <a:r>
                <a:rPr lang="en-US" sz="1800">
                  <a:latin typeface="Calibri" pitchFamily="34" charset="0"/>
                </a:rPr>
                <a:t> = 20µA</a:t>
              </a:r>
              <a:endParaRPr lang="en-US" sz="1800" baseline="-25000">
                <a:latin typeface="Calibri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5817804" y="3886869"/>
              <a:ext cx="0" cy="4571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9" name="TextBox 45"/>
            <p:cNvSpPr txBox="1">
              <a:spLocks noChangeArrowheads="1"/>
            </p:cNvSpPr>
            <p:nvPr/>
          </p:nvSpPr>
          <p:spPr bwMode="auto">
            <a:xfrm>
              <a:off x="5778138" y="3962400"/>
              <a:ext cx="457200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B</a:t>
              </a:r>
            </a:p>
          </p:txBody>
        </p:sp>
        <p:sp>
          <p:nvSpPr>
            <p:cNvPr id="4110" name="TextBox 46"/>
            <p:cNvSpPr txBox="1">
              <a:spLocks noChangeArrowheads="1"/>
            </p:cNvSpPr>
            <p:nvPr/>
          </p:nvSpPr>
          <p:spPr bwMode="auto">
            <a:xfrm>
              <a:off x="7543801" y="4583668"/>
              <a:ext cx="1105989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CE</a:t>
              </a:r>
              <a:r>
                <a:rPr lang="en-US" sz="1800">
                  <a:latin typeface="Calibri" pitchFamily="34" charset="0"/>
                </a:rPr>
                <a:t> = 0.9V</a:t>
              </a:r>
              <a:endParaRPr lang="en-US" sz="1800" baseline="-25000">
                <a:latin typeface="Calibri" pitchFamily="34" charset="0"/>
              </a:endParaRPr>
            </a:p>
          </p:txBody>
        </p:sp>
        <p:sp>
          <p:nvSpPr>
            <p:cNvPr id="4111" name="TextBox 48"/>
            <p:cNvSpPr txBox="1">
              <a:spLocks noChangeArrowheads="1"/>
            </p:cNvSpPr>
            <p:nvPr/>
          </p:nvSpPr>
          <p:spPr bwMode="auto">
            <a:xfrm>
              <a:off x="6324601" y="5040868"/>
              <a:ext cx="1258389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BE</a:t>
              </a:r>
              <a:r>
                <a:rPr lang="en-US" sz="1800">
                  <a:latin typeface="Calibri" pitchFamily="34" charset="0"/>
                </a:rPr>
                <a:t> = 0.65V</a:t>
              </a:r>
              <a:endParaRPr lang="en-US" sz="1800" baseline="-25000">
                <a:latin typeface="Calibri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5457394" y="2442470"/>
              <a:ext cx="1935415" cy="3684010"/>
            </a:xfrm>
            <a:custGeom>
              <a:avLst/>
              <a:gdLst>
                <a:gd name="connsiteX0" fmla="*/ 1936183 w 1936183"/>
                <a:gd name="connsiteY0" fmla="*/ 0 h 3683726"/>
                <a:gd name="connsiteX1" fmla="*/ 1923120 w 1936183"/>
                <a:gd name="connsiteY1" fmla="*/ 875212 h 3683726"/>
                <a:gd name="connsiteX2" fmla="*/ 1857806 w 1936183"/>
                <a:gd name="connsiteY2" fmla="*/ 979715 h 3683726"/>
                <a:gd name="connsiteX3" fmla="*/ 1831680 w 1936183"/>
                <a:gd name="connsiteY3" fmla="*/ 1018903 h 3683726"/>
                <a:gd name="connsiteX4" fmla="*/ 1701052 w 1936183"/>
                <a:gd name="connsiteY4" fmla="*/ 1058092 h 3683726"/>
                <a:gd name="connsiteX5" fmla="*/ 551520 w 1936183"/>
                <a:gd name="connsiteY5" fmla="*/ 1071155 h 3683726"/>
                <a:gd name="connsiteX6" fmla="*/ 447017 w 1936183"/>
                <a:gd name="connsiteY6" fmla="*/ 1097280 h 3683726"/>
                <a:gd name="connsiteX7" fmla="*/ 394766 w 1936183"/>
                <a:gd name="connsiteY7" fmla="*/ 1110343 h 3683726"/>
                <a:gd name="connsiteX8" fmla="*/ 316389 w 1936183"/>
                <a:gd name="connsiteY8" fmla="*/ 1136469 h 3683726"/>
                <a:gd name="connsiteX9" fmla="*/ 277200 w 1936183"/>
                <a:gd name="connsiteY9" fmla="*/ 1175657 h 3683726"/>
                <a:gd name="connsiteX10" fmla="*/ 238012 w 1936183"/>
                <a:gd name="connsiteY10" fmla="*/ 1201783 h 3683726"/>
                <a:gd name="connsiteX11" fmla="*/ 211886 w 1936183"/>
                <a:gd name="connsiteY11" fmla="*/ 1240972 h 3683726"/>
                <a:gd name="connsiteX12" fmla="*/ 172697 w 1936183"/>
                <a:gd name="connsiteY12" fmla="*/ 1280160 h 3683726"/>
                <a:gd name="connsiteX13" fmla="*/ 133509 w 1936183"/>
                <a:gd name="connsiteY13" fmla="*/ 1358537 h 3683726"/>
                <a:gd name="connsiteX14" fmla="*/ 120446 w 1936183"/>
                <a:gd name="connsiteY14" fmla="*/ 1397726 h 3683726"/>
                <a:gd name="connsiteX15" fmla="*/ 81257 w 1936183"/>
                <a:gd name="connsiteY15" fmla="*/ 1476103 h 3683726"/>
                <a:gd name="connsiteX16" fmla="*/ 55132 w 1936183"/>
                <a:gd name="connsiteY16" fmla="*/ 1632857 h 3683726"/>
                <a:gd name="connsiteX17" fmla="*/ 29006 w 1936183"/>
                <a:gd name="connsiteY17" fmla="*/ 1724297 h 3683726"/>
                <a:gd name="connsiteX18" fmla="*/ 15943 w 1936183"/>
                <a:gd name="connsiteY18" fmla="*/ 1815737 h 3683726"/>
                <a:gd name="connsiteX19" fmla="*/ 2880 w 1936183"/>
                <a:gd name="connsiteY19" fmla="*/ 1881052 h 3683726"/>
                <a:gd name="connsiteX20" fmla="*/ 15943 w 1936183"/>
                <a:gd name="connsiteY20" fmla="*/ 2508069 h 3683726"/>
                <a:gd name="connsiteX21" fmla="*/ 94320 w 1936183"/>
                <a:gd name="connsiteY21" fmla="*/ 2534195 h 3683726"/>
                <a:gd name="connsiteX22" fmla="*/ 224949 w 1936183"/>
                <a:gd name="connsiteY22" fmla="*/ 2547257 h 3683726"/>
                <a:gd name="connsiteX23" fmla="*/ 355577 w 1936183"/>
                <a:gd name="connsiteY23" fmla="*/ 2586446 h 3683726"/>
                <a:gd name="connsiteX24" fmla="*/ 394766 w 1936183"/>
                <a:gd name="connsiteY24" fmla="*/ 2599509 h 3683726"/>
                <a:gd name="connsiteX25" fmla="*/ 433955 w 1936183"/>
                <a:gd name="connsiteY25" fmla="*/ 2612572 h 3683726"/>
                <a:gd name="connsiteX26" fmla="*/ 486206 w 1936183"/>
                <a:gd name="connsiteY26" fmla="*/ 2625635 h 3683726"/>
                <a:gd name="connsiteX27" fmla="*/ 904217 w 1936183"/>
                <a:gd name="connsiteY27" fmla="*/ 2612572 h 3683726"/>
                <a:gd name="connsiteX28" fmla="*/ 982595 w 1936183"/>
                <a:gd name="connsiteY28" fmla="*/ 2599509 h 3683726"/>
                <a:gd name="connsiteX29" fmla="*/ 1074035 w 1936183"/>
                <a:gd name="connsiteY29" fmla="*/ 2586446 h 3683726"/>
                <a:gd name="connsiteX30" fmla="*/ 1439795 w 1936183"/>
                <a:gd name="connsiteY30" fmla="*/ 2599509 h 3683726"/>
                <a:gd name="connsiteX31" fmla="*/ 1557360 w 1936183"/>
                <a:gd name="connsiteY31" fmla="*/ 2664823 h 3683726"/>
                <a:gd name="connsiteX32" fmla="*/ 1596549 w 1936183"/>
                <a:gd name="connsiteY32" fmla="*/ 2690949 h 3683726"/>
                <a:gd name="connsiteX33" fmla="*/ 1648800 w 1936183"/>
                <a:gd name="connsiteY33" fmla="*/ 2769326 h 3683726"/>
                <a:gd name="connsiteX34" fmla="*/ 1674926 w 1936183"/>
                <a:gd name="connsiteY34" fmla="*/ 2847703 h 3683726"/>
                <a:gd name="connsiteX35" fmla="*/ 1701052 w 1936183"/>
                <a:gd name="connsiteY35" fmla="*/ 2965269 h 3683726"/>
                <a:gd name="connsiteX36" fmla="*/ 1727177 w 1936183"/>
                <a:gd name="connsiteY36" fmla="*/ 3265715 h 3683726"/>
                <a:gd name="connsiteX37" fmla="*/ 1753303 w 1936183"/>
                <a:gd name="connsiteY37" fmla="*/ 3553097 h 3683726"/>
                <a:gd name="connsiteX38" fmla="*/ 1753303 w 1936183"/>
                <a:gd name="connsiteY38" fmla="*/ 3683726 h 3683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936183" h="3683726">
                  <a:moveTo>
                    <a:pt x="1936183" y="0"/>
                  </a:moveTo>
                  <a:cubicBezTo>
                    <a:pt x="1931829" y="291737"/>
                    <a:pt x="1931222" y="583555"/>
                    <a:pt x="1923120" y="875212"/>
                  </a:cubicBezTo>
                  <a:cubicBezTo>
                    <a:pt x="1920629" y="964881"/>
                    <a:pt x="1913265" y="924256"/>
                    <a:pt x="1857806" y="979715"/>
                  </a:cubicBezTo>
                  <a:cubicBezTo>
                    <a:pt x="1846705" y="990816"/>
                    <a:pt x="1844993" y="1010582"/>
                    <a:pt x="1831680" y="1018903"/>
                  </a:cubicBezTo>
                  <a:cubicBezTo>
                    <a:pt x="1828234" y="1021057"/>
                    <a:pt x="1720068" y="1057679"/>
                    <a:pt x="1701052" y="1058092"/>
                  </a:cubicBezTo>
                  <a:cubicBezTo>
                    <a:pt x="1317940" y="1066421"/>
                    <a:pt x="934697" y="1066801"/>
                    <a:pt x="551520" y="1071155"/>
                  </a:cubicBezTo>
                  <a:cubicBezTo>
                    <a:pt x="418744" y="1097709"/>
                    <a:pt x="540734" y="1070503"/>
                    <a:pt x="447017" y="1097280"/>
                  </a:cubicBezTo>
                  <a:cubicBezTo>
                    <a:pt x="429755" y="1102212"/>
                    <a:pt x="411962" y="1105184"/>
                    <a:pt x="394766" y="1110343"/>
                  </a:cubicBezTo>
                  <a:cubicBezTo>
                    <a:pt x="368389" y="1118256"/>
                    <a:pt x="316389" y="1136469"/>
                    <a:pt x="316389" y="1136469"/>
                  </a:cubicBezTo>
                  <a:cubicBezTo>
                    <a:pt x="303326" y="1149532"/>
                    <a:pt x="291392" y="1163830"/>
                    <a:pt x="277200" y="1175657"/>
                  </a:cubicBezTo>
                  <a:cubicBezTo>
                    <a:pt x="265139" y="1185708"/>
                    <a:pt x="249113" y="1190682"/>
                    <a:pt x="238012" y="1201783"/>
                  </a:cubicBezTo>
                  <a:cubicBezTo>
                    <a:pt x="226911" y="1212885"/>
                    <a:pt x="221937" y="1228911"/>
                    <a:pt x="211886" y="1240972"/>
                  </a:cubicBezTo>
                  <a:cubicBezTo>
                    <a:pt x="200059" y="1255164"/>
                    <a:pt x="185760" y="1267097"/>
                    <a:pt x="172697" y="1280160"/>
                  </a:cubicBezTo>
                  <a:cubicBezTo>
                    <a:pt x="139867" y="1378656"/>
                    <a:pt x="184151" y="1257254"/>
                    <a:pt x="133509" y="1358537"/>
                  </a:cubicBezTo>
                  <a:cubicBezTo>
                    <a:pt x="127351" y="1370853"/>
                    <a:pt x="126604" y="1385410"/>
                    <a:pt x="120446" y="1397726"/>
                  </a:cubicBezTo>
                  <a:cubicBezTo>
                    <a:pt x="69799" y="1499020"/>
                    <a:pt x="114092" y="1377600"/>
                    <a:pt x="81257" y="1476103"/>
                  </a:cubicBezTo>
                  <a:cubicBezTo>
                    <a:pt x="72549" y="1528354"/>
                    <a:pt x="71883" y="1582603"/>
                    <a:pt x="55132" y="1632857"/>
                  </a:cubicBezTo>
                  <a:cubicBezTo>
                    <a:pt x="43940" y="1666432"/>
                    <a:pt x="35567" y="1688213"/>
                    <a:pt x="29006" y="1724297"/>
                  </a:cubicBezTo>
                  <a:cubicBezTo>
                    <a:pt x="23498" y="1754590"/>
                    <a:pt x="21005" y="1785366"/>
                    <a:pt x="15943" y="1815737"/>
                  </a:cubicBezTo>
                  <a:cubicBezTo>
                    <a:pt x="12293" y="1837638"/>
                    <a:pt x="7234" y="1859280"/>
                    <a:pt x="2880" y="1881052"/>
                  </a:cubicBezTo>
                  <a:cubicBezTo>
                    <a:pt x="7234" y="2090058"/>
                    <a:pt x="-13041" y="2301037"/>
                    <a:pt x="15943" y="2508069"/>
                  </a:cubicBezTo>
                  <a:cubicBezTo>
                    <a:pt x="19761" y="2535342"/>
                    <a:pt x="66918" y="2531455"/>
                    <a:pt x="94320" y="2534195"/>
                  </a:cubicBezTo>
                  <a:lnTo>
                    <a:pt x="224949" y="2547257"/>
                  </a:lnTo>
                  <a:cubicBezTo>
                    <a:pt x="303918" y="2567000"/>
                    <a:pt x="260167" y="2554642"/>
                    <a:pt x="355577" y="2586446"/>
                  </a:cubicBezTo>
                  <a:lnTo>
                    <a:pt x="394766" y="2599509"/>
                  </a:lnTo>
                  <a:cubicBezTo>
                    <a:pt x="407829" y="2603863"/>
                    <a:pt x="420597" y="2609232"/>
                    <a:pt x="433955" y="2612572"/>
                  </a:cubicBezTo>
                  <a:lnTo>
                    <a:pt x="486206" y="2625635"/>
                  </a:lnTo>
                  <a:cubicBezTo>
                    <a:pt x="625543" y="2621281"/>
                    <a:pt x="765005" y="2619899"/>
                    <a:pt x="904217" y="2612572"/>
                  </a:cubicBezTo>
                  <a:cubicBezTo>
                    <a:pt x="930667" y="2611180"/>
                    <a:pt x="956417" y="2603536"/>
                    <a:pt x="982595" y="2599509"/>
                  </a:cubicBezTo>
                  <a:cubicBezTo>
                    <a:pt x="1013026" y="2594827"/>
                    <a:pt x="1043555" y="2590800"/>
                    <a:pt x="1074035" y="2586446"/>
                  </a:cubicBezTo>
                  <a:cubicBezTo>
                    <a:pt x="1195955" y="2590800"/>
                    <a:pt x="1318050" y="2591654"/>
                    <a:pt x="1439795" y="2599509"/>
                  </a:cubicBezTo>
                  <a:cubicBezTo>
                    <a:pt x="1477977" y="2601972"/>
                    <a:pt x="1537748" y="2651748"/>
                    <a:pt x="1557360" y="2664823"/>
                  </a:cubicBezTo>
                  <a:lnTo>
                    <a:pt x="1596549" y="2690949"/>
                  </a:lnTo>
                  <a:cubicBezTo>
                    <a:pt x="1613966" y="2717075"/>
                    <a:pt x="1638871" y="2739538"/>
                    <a:pt x="1648800" y="2769326"/>
                  </a:cubicBezTo>
                  <a:cubicBezTo>
                    <a:pt x="1657509" y="2795452"/>
                    <a:pt x="1669525" y="2820699"/>
                    <a:pt x="1674926" y="2847703"/>
                  </a:cubicBezTo>
                  <a:cubicBezTo>
                    <a:pt x="1691510" y="2930622"/>
                    <a:pt x="1682604" y="2891477"/>
                    <a:pt x="1701052" y="2965269"/>
                  </a:cubicBezTo>
                  <a:cubicBezTo>
                    <a:pt x="1709760" y="3065418"/>
                    <a:pt x="1716076" y="3165803"/>
                    <a:pt x="1727177" y="3265715"/>
                  </a:cubicBezTo>
                  <a:cubicBezTo>
                    <a:pt x="1738529" y="3367882"/>
                    <a:pt x="1748707" y="3447382"/>
                    <a:pt x="1753303" y="3553097"/>
                  </a:cubicBezTo>
                  <a:cubicBezTo>
                    <a:pt x="1755194" y="3596599"/>
                    <a:pt x="1753303" y="3640183"/>
                    <a:pt x="1753303" y="3683726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latin typeface="Calibri" pitchFamily="34" charset="0"/>
              </a:endParaRP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6553200" cy="62484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Calibri" pitchFamily="34" charset="0"/>
              </a:rPr>
              <a:t>Soln contd.: </a:t>
            </a:r>
            <a:r>
              <a:rPr lang="en-US" sz="2400" dirty="0" smtClean="0">
                <a:latin typeface="Calibri" pitchFamily="34" charset="0"/>
              </a:rPr>
              <a:t>(find R</a:t>
            </a:r>
            <a:r>
              <a:rPr lang="en-US" sz="2400" baseline="-25000" dirty="0" smtClean="0">
                <a:latin typeface="Calibri" pitchFamily="34" charset="0"/>
              </a:rPr>
              <a:t>C</a:t>
            </a:r>
            <a:r>
              <a:rPr lang="en-US" sz="2400" dirty="0" smtClean="0">
                <a:latin typeface="Calibri" pitchFamily="34" charset="0"/>
              </a:rPr>
              <a:t> and R</a:t>
            </a:r>
            <a:r>
              <a:rPr lang="en-US" sz="2400" baseline="-25000" dirty="0" smtClean="0">
                <a:latin typeface="Calibri" pitchFamily="34" charset="0"/>
              </a:rPr>
              <a:t>B</a:t>
            </a:r>
            <a:r>
              <a:rPr lang="en-US" sz="2400" dirty="0" smtClean="0">
                <a:latin typeface="Calibri" pitchFamily="34" charset="0"/>
              </a:rPr>
              <a:t>) to give a Q-point of I</a:t>
            </a:r>
            <a:r>
              <a:rPr lang="en-US" sz="2400" baseline="-25000" dirty="0" smtClean="0">
                <a:latin typeface="Calibri" pitchFamily="34" charset="0"/>
              </a:rPr>
              <a:t>C</a:t>
            </a:r>
            <a:r>
              <a:rPr lang="en-US" sz="2400" dirty="0" smtClean="0">
                <a:latin typeface="Calibri" pitchFamily="34" charset="0"/>
              </a:rPr>
              <a:t> = 20µA and V</a:t>
            </a:r>
            <a:r>
              <a:rPr lang="en-US" sz="2400" baseline="-25000" dirty="0" smtClean="0">
                <a:latin typeface="Calibri" pitchFamily="34" charset="0"/>
              </a:rPr>
              <a:t>CE</a:t>
            </a:r>
            <a:r>
              <a:rPr lang="en-US" sz="2400" dirty="0" smtClean="0">
                <a:latin typeface="Calibri" pitchFamily="34" charset="0"/>
              </a:rPr>
              <a:t> = 0.9V. </a:t>
            </a:r>
          </a:p>
          <a:p>
            <a:pPr>
              <a:defRPr/>
            </a:pPr>
            <a:r>
              <a:rPr lang="en-US" sz="2400" dirty="0" smtClean="0">
                <a:latin typeface="Calibri" pitchFamily="34" charset="0"/>
              </a:rPr>
              <a:t>Apply KVL along the path (red line). </a:t>
            </a:r>
            <a:endParaRPr lang="en-US" sz="2400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</p:txBody>
      </p:sp>
      <p:graphicFrame>
        <p:nvGraphicFramePr>
          <p:cNvPr id="4100" name="Object 3"/>
          <p:cNvGraphicFramePr>
            <a:graphicFrameLocks noChangeAspect="1"/>
          </p:cNvGraphicFramePr>
          <p:nvPr/>
        </p:nvGraphicFramePr>
        <p:xfrm>
          <a:off x="1219200" y="1752600"/>
          <a:ext cx="370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4" imgW="1854200" imgH="228600" progId="Equation.3">
                  <p:embed/>
                </p:oleObj>
              </mc:Choice>
              <mc:Fallback>
                <p:oleObj name="Equation" r:id="rId4" imgW="185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3708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4"/>
          <p:cNvGraphicFramePr>
            <a:graphicFrameLocks noChangeAspect="1"/>
          </p:cNvGraphicFramePr>
          <p:nvPr/>
        </p:nvGraphicFramePr>
        <p:xfrm>
          <a:off x="1143000" y="2438400"/>
          <a:ext cx="4089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6" imgW="2044700" imgH="457200" progId="Equation.3">
                  <p:embed/>
                </p:oleObj>
              </mc:Choice>
              <mc:Fallback>
                <p:oleObj name="Equation" r:id="rId6" imgW="2044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38400"/>
                        <a:ext cx="4089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295400" y="3505200"/>
          <a:ext cx="388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8" imgW="1943100" imgH="482600" progId="Equation.3">
                  <p:embed/>
                </p:oleObj>
              </mc:Choice>
              <mc:Fallback>
                <p:oleObj name="Equation" r:id="rId8" imgW="19431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05200"/>
                        <a:ext cx="38862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8"/>
          <p:cNvGraphicFramePr>
            <a:graphicFrameLocks noChangeAspect="1"/>
          </p:cNvGraphicFramePr>
          <p:nvPr/>
        </p:nvGraphicFramePr>
        <p:xfrm>
          <a:off x="1295400" y="4572000"/>
          <a:ext cx="256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0" imgW="1282700" imgH="228600" progId="Equation.3">
                  <p:embed/>
                </p:oleObj>
              </mc:Choice>
              <mc:Fallback>
                <p:oleObj name="Equation" r:id="rId10" imgW="1282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572000"/>
                        <a:ext cx="2565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9"/>
          <p:cNvGraphicFramePr>
            <a:graphicFrameLocks noChangeAspect="1"/>
          </p:cNvGraphicFramePr>
          <p:nvPr/>
        </p:nvGraphicFramePr>
        <p:xfrm>
          <a:off x="1219200" y="5257800"/>
          <a:ext cx="3022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12" imgW="1511300" imgH="393700" progId="Equation.3">
                  <p:embed/>
                </p:oleObj>
              </mc:Choice>
              <mc:Fallback>
                <p:oleObj name="Equation" r:id="rId12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257800"/>
                        <a:ext cx="3022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5791200" y="1828800"/>
            <a:ext cx="2924175" cy="4054475"/>
            <a:chOff x="5457394" y="1143000"/>
            <a:chExt cx="2924606" cy="4053840"/>
          </a:xfrm>
        </p:grpSpPr>
        <p:pic>
          <p:nvPicPr>
            <p:cNvPr id="5129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1" y="1143000"/>
              <a:ext cx="2819400" cy="402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8" name="Straight Arrow Connector 17"/>
            <p:cNvCxnSpPr/>
            <p:nvPr/>
          </p:nvCxnSpPr>
          <p:spPr>
            <a:xfrm>
              <a:off x="7696099" y="2957229"/>
              <a:ext cx="0" cy="4571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1" name="TextBox 18"/>
            <p:cNvSpPr txBox="1">
              <a:spLocks noChangeArrowheads="1"/>
            </p:cNvSpPr>
            <p:nvPr/>
          </p:nvSpPr>
          <p:spPr bwMode="auto">
            <a:xfrm>
              <a:off x="7657012" y="3032760"/>
              <a:ext cx="439784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5817810" y="2957229"/>
              <a:ext cx="0" cy="4571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3" name="TextBox 20"/>
            <p:cNvSpPr txBox="1">
              <a:spLocks noChangeArrowheads="1"/>
            </p:cNvSpPr>
            <p:nvPr/>
          </p:nvSpPr>
          <p:spPr bwMode="auto">
            <a:xfrm>
              <a:off x="5778138" y="3032760"/>
              <a:ext cx="457200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B</a:t>
              </a:r>
            </a:p>
          </p:txBody>
        </p:sp>
        <p:sp>
          <p:nvSpPr>
            <p:cNvPr id="5134" name="TextBox 21"/>
            <p:cNvSpPr txBox="1">
              <a:spLocks noChangeArrowheads="1"/>
            </p:cNvSpPr>
            <p:nvPr/>
          </p:nvSpPr>
          <p:spPr bwMode="auto">
            <a:xfrm>
              <a:off x="7543802" y="3654028"/>
              <a:ext cx="552994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CE</a:t>
              </a:r>
            </a:p>
          </p:txBody>
        </p:sp>
        <p:sp>
          <p:nvSpPr>
            <p:cNvPr id="5135" name="TextBox 22"/>
            <p:cNvSpPr txBox="1">
              <a:spLocks noChangeArrowheads="1"/>
            </p:cNvSpPr>
            <p:nvPr/>
          </p:nvSpPr>
          <p:spPr bwMode="auto">
            <a:xfrm>
              <a:off x="6324601" y="4111228"/>
              <a:ext cx="1258389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BE</a:t>
              </a:r>
              <a:r>
                <a:rPr lang="en-US" sz="1800">
                  <a:latin typeface="Calibri" pitchFamily="34" charset="0"/>
                </a:rPr>
                <a:t> = 0.65V</a:t>
              </a:r>
              <a:endParaRPr lang="en-US" sz="1800" baseline="-25000">
                <a:latin typeface="Calibri" pitchFamily="34" charset="0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457394" y="1512830"/>
              <a:ext cx="1935448" cy="3684010"/>
            </a:xfrm>
            <a:custGeom>
              <a:avLst/>
              <a:gdLst>
                <a:gd name="connsiteX0" fmla="*/ 1936183 w 1936183"/>
                <a:gd name="connsiteY0" fmla="*/ 0 h 3683726"/>
                <a:gd name="connsiteX1" fmla="*/ 1923120 w 1936183"/>
                <a:gd name="connsiteY1" fmla="*/ 875212 h 3683726"/>
                <a:gd name="connsiteX2" fmla="*/ 1857806 w 1936183"/>
                <a:gd name="connsiteY2" fmla="*/ 979715 h 3683726"/>
                <a:gd name="connsiteX3" fmla="*/ 1831680 w 1936183"/>
                <a:gd name="connsiteY3" fmla="*/ 1018903 h 3683726"/>
                <a:gd name="connsiteX4" fmla="*/ 1701052 w 1936183"/>
                <a:gd name="connsiteY4" fmla="*/ 1058092 h 3683726"/>
                <a:gd name="connsiteX5" fmla="*/ 551520 w 1936183"/>
                <a:gd name="connsiteY5" fmla="*/ 1071155 h 3683726"/>
                <a:gd name="connsiteX6" fmla="*/ 447017 w 1936183"/>
                <a:gd name="connsiteY6" fmla="*/ 1097280 h 3683726"/>
                <a:gd name="connsiteX7" fmla="*/ 394766 w 1936183"/>
                <a:gd name="connsiteY7" fmla="*/ 1110343 h 3683726"/>
                <a:gd name="connsiteX8" fmla="*/ 316389 w 1936183"/>
                <a:gd name="connsiteY8" fmla="*/ 1136469 h 3683726"/>
                <a:gd name="connsiteX9" fmla="*/ 277200 w 1936183"/>
                <a:gd name="connsiteY9" fmla="*/ 1175657 h 3683726"/>
                <a:gd name="connsiteX10" fmla="*/ 238012 w 1936183"/>
                <a:gd name="connsiteY10" fmla="*/ 1201783 h 3683726"/>
                <a:gd name="connsiteX11" fmla="*/ 211886 w 1936183"/>
                <a:gd name="connsiteY11" fmla="*/ 1240972 h 3683726"/>
                <a:gd name="connsiteX12" fmla="*/ 172697 w 1936183"/>
                <a:gd name="connsiteY12" fmla="*/ 1280160 h 3683726"/>
                <a:gd name="connsiteX13" fmla="*/ 133509 w 1936183"/>
                <a:gd name="connsiteY13" fmla="*/ 1358537 h 3683726"/>
                <a:gd name="connsiteX14" fmla="*/ 120446 w 1936183"/>
                <a:gd name="connsiteY14" fmla="*/ 1397726 h 3683726"/>
                <a:gd name="connsiteX15" fmla="*/ 81257 w 1936183"/>
                <a:gd name="connsiteY15" fmla="*/ 1476103 h 3683726"/>
                <a:gd name="connsiteX16" fmla="*/ 55132 w 1936183"/>
                <a:gd name="connsiteY16" fmla="*/ 1632857 h 3683726"/>
                <a:gd name="connsiteX17" fmla="*/ 29006 w 1936183"/>
                <a:gd name="connsiteY17" fmla="*/ 1724297 h 3683726"/>
                <a:gd name="connsiteX18" fmla="*/ 15943 w 1936183"/>
                <a:gd name="connsiteY18" fmla="*/ 1815737 h 3683726"/>
                <a:gd name="connsiteX19" fmla="*/ 2880 w 1936183"/>
                <a:gd name="connsiteY19" fmla="*/ 1881052 h 3683726"/>
                <a:gd name="connsiteX20" fmla="*/ 15943 w 1936183"/>
                <a:gd name="connsiteY20" fmla="*/ 2508069 h 3683726"/>
                <a:gd name="connsiteX21" fmla="*/ 94320 w 1936183"/>
                <a:gd name="connsiteY21" fmla="*/ 2534195 h 3683726"/>
                <a:gd name="connsiteX22" fmla="*/ 224949 w 1936183"/>
                <a:gd name="connsiteY22" fmla="*/ 2547257 h 3683726"/>
                <a:gd name="connsiteX23" fmla="*/ 355577 w 1936183"/>
                <a:gd name="connsiteY23" fmla="*/ 2586446 h 3683726"/>
                <a:gd name="connsiteX24" fmla="*/ 394766 w 1936183"/>
                <a:gd name="connsiteY24" fmla="*/ 2599509 h 3683726"/>
                <a:gd name="connsiteX25" fmla="*/ 433955 w 1936183"/>
                <a:gd name="connsiteY25" fmla="*/ 2612572 h 3683726"/>
                <a:gd name="connsiteX26" fmla="*/ 486206 w 1936183"/>
                <a:gd name="connsiteY26" fmla="*/ 2625635 h 3683726"/>
                <a:gd name="connsiteX27" fmla="*/ 904217 w 1936183"/>
                <a:gd name="connsiteY27" fmla="*/ 2612572 h 3683726"/>
                <a:gd name="connsiteX28" fmla="*/ 982595 w 1936183"/>
                <a:gd name="connsiteY28" fmla="*/ 2599509 h 3683726"/>
                <a:gd name="connsiteX29" fmla="*/ 1074035 w 1936183"/>
                <a:gd name="connsiteY29" fmla="*/ 2586446 h 3683726"/>
                <a:gd name="connsiteX30" fmla="*/ 1439795 w 1936183"/>
                <a:gd name="connsiteY30" fmla="*/ 2599509 h 3683726"/>
                <a:gd name="connsiteX31" fmla="*/ 1557360 w 1936183"/>
                <a:gd name="connsiteY31" fmla="*/ 2664823 h 3683726"/>
                <a:gd name="connsiteX32" fmla="*/ 1596549 w 1936183"/>
                <a:gd name="connsiteY32" fmla="*/ 2690949 h 3683726"/>
                <a:gd name="connsiteX33" fmla="*/ 1648800 w 1936183"/>
                <a:gd name="connsiteY33" fmla="*/ 2769326 h 3683726"/>
                <a:gd name="connsiteX34" fmla="*/ 1674926 w 1936183"/>
                <a:gd name="connsiteY34" fmla="*/ 2847703 h 3683726"/>
                <a:gd name="connsiteX35" fmla="*/ 1701052 w 1936183"/>
                <a:gd name="connsiteY35" fmla="*/ 2965269 h 3683726"/>
                <a:gd name="connsiteX36" fmla="*/ 1727177 w 1936183"/>
                <a:gd name="connsiteY36" fmla="*/ 3265715 h 3683726"/>
                <a:gd name="connsiteX37" fmla="*/ 1753303 w 1936183"/>
                <a:gd name="connsiteY37" fmla="*/ 3553097 h 3683726"/>
                <a:gd name="connsiteX38" fmla="*/ 1753303 w 1936183"/>
                <a:gd name="connsiteY38" fmla="*/ 3683726 h 3683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936183" h="3683726">
                  <a:moveTo>
                    <a:pt x="1936183" y="0"/>
                  </a:moveTo>
                  <a:cubicBezTo>
                    <a:pt x="1931829" y="291737"/>
                    <a:pt x="1931222" y="583555"/>
                    <a:pt x="1923120" y="875212"/>
                  </a:cubicBezTo>
                  <a:cubicBezTo>
                    <a:pt x="1920629" y="964881"/>
                    <a:pt x="1913265" y="924256"/>
                    <a:pt x="1857806" y="979715"/>
                  </a:cubicBezTo>
                  <a:cubicBezTo>
                    <a:pt x="1846705" y="990816"/>
                    <a:pt x="1844993" y="1010582"/>
                    <a:pt x="1831680" y="1018903"/>
                  </a:cubicBezTo>
                  <a:cubicBezTo>
                    <a:pt x="1828234" y="1021057"/>
                    <a:pt x="1720068" y="1057679"/>
                    <a:pt x="1701052" y="1058092"/>
                  </a:cubicBezTo>
                  <a:cubicBezTo>
                    <a:pt x="1317940" y="1066421"/>
                    <a:pt x="934697" y="1066801"/>
                    <a:pt x="551520" y="1071155"/>
                  </a:cubicBezTo>
                  <a:cubicBezTo>
                    <a:pt x="418744" y="1097709"/>
                    <a:pt x="540734" y="1070503"/>
                    <a:pt x="447017" y="1097280"/>
                  </a:cubicBezTo>
                  <a:cubicBezTo>
                    <a:pt x="429755" y="1102212"/>
                    <a:pt x="411962" y="1105184"/>
                    <a:pt x="394766" y="1110343"/>
                  </a:cubicBezTo>
                  <a:cubicBezTo>
                    <a:pt x="368389" y="1118256"/>
                    <a:pt x="316389" y="1136469"/>
                    <a:pt x="316389" y="1136469"/>
                  </a:cubicBezTo>
                  <a:cubicBezTo>
                    <a:pt x="303326" y="1149532"/>
                    <a:pt x="291392" y="1163830"/>
                    <a:pt x="277200" y="1175657"/>
                  </a:cubicBezTo>
                  <a:cubicBezTo>
                    <a:pt x="265139" y="1185708"/>
                    <a:pt x="249113" y="1190682"/>
                    <a:pt x="238012" y="1201783"/>
                  </a:cubicBezTo>
                  <a:cubicBezTo>
                    <a:pt x="226911" y="1212885"/>
                    <a:pt x="221937" y="1228911"/>
                    <a:pt x="211886" y="1240972"/>
                  </a:cubicBezTo>
                  <a:cubicBezTo>
                    <a:pt x="200059" y="1255164"/>
                    <a:pt x="185760" y="1267097"/>
                    <a:pt x="172697" y="1280160"/>
                  </a:cubicBezTo>
                  <a:cubicBezTo>
                    <a:pt x="139867" y="1378656"/>
                    <a:pt x="184151" y="1257254"/>
                    <a:pt x="133509" y="1358537"/>
                  </a:cubicBezTo>
                  <a:cubicBezTo>
                    <a:pt x="127351" y="1370853"/>
                    <a:pt x="126604" y="1385410"/>
                    <a:pt x="120446" y="1397726"/>
                  </a:cubicBezTo>
                  <a:cubicBezTo>
                    <a:pt x="69799" y="1499020"/>
                    <a:pt x="114092" y="1377600"/>
                    <a:pt x="81257" y="1476103"/>
                  </a:cubicBezTo>
                  <a:cubicBezTo>
                    <a:pt x="72549" y="1528354"/>
                    <a:pt x="71883" y="1582603"/>
                    <a:pt x="55132" y="1632857"/>
                  </a:cubicBezTo>
                  <a:cubicBezTo>
                    <a:pt x="43940" y="1666432"/>
                    <a:pt x="35567" y="1688213"/>
                    <a:pt x="29006" y="1724297"/>
                  </a:cubicBezTo>
                  <a:cubicBezTo>
                    <a:pt x="23498" y="1754590"/>
                    <a:pt x="21005" y="1785366"/>
                    <a:pt x="15943" y="1815737"/>
                  </a:cubicBezTo>
                  <a:cubicBezTo>
                    <a:pt x="12293" y="1837638"/>
                    <a:pt x="7234" y="1859280"/>
                    <a:pt x="2880" y="1881052"/>
                  </a:cubicBezTo>
                  <a:cubicBezTo>
                    <a:pt x="7234" y="2090058"/>
                    <a:pt x="-13041" y="2301037"/>
                    <a:pt x="15943" y="2508069"/>
                  </a:cubicBezTo>
                  <a:cubicBezTo>
                    <a:pt x="19761" y="2535342"/>
                    <a:pt x="66918" y="2531455"/>
                    <a:pt x="94320" y="2534195"/>
                  </a:cubicBezTo>
                  <a:lnTo>
                    <a:pt x="224949" y="2547257"/>
                  </a:lnTo>
                  <a:cubicBezTo>
                    <a:pt x="303918" y="2567000"/>
                    <a:pt x="260167" y="2554642"/>
                    <a:pt x="355577" y="2586446"/>
                  </a:cubicBezTo>
                  <a:lnTo>
                    <a:pt x="394766" y="2599509"/>
                  </a:lnTo>
                  <a:cubicBezTo>
                    <a:pt x="407829" y="2603863"/>
                    <a:pt x="420597" y="2609232"/>
                    <a:pt x="433955" y="2612572"/>
                  </a:cubicBezTo>
                  <a:lnTo>
                    <a:pt x="486206" y="2625635"/>
                  </a:lnTo>
                  <a:cubicBezTo>
                    <a:pt x="625543" y="2621281"/>
                    <a:pt x="765005" y="2619899"/>
                    <a:pt x="904217" y="2612572"/>
                  </a:cubicBezTo>
                  <a:cubicBezTo>
                    <a:pt x="930667" y="2611180"/>
                    <a:pt x="956417" y="2603536"/>
                    <a:pt x="982595" y="2599509"/>
                  </a:cubicBezTo>
                  <a:cubicBezTo>
                    <a:pt x="1013026" y="2594827"/>
                    <a:pt x="1043555" y="2590800"/>
                    <a:pt x="1074035" y="2586446"/>
                  </a:cubicBezTo>
                  <a:cubicBezTo>
                    <a:pt x="1195955" y="2590800"/>
                    <a:pt x="1318050" y="2591654"/>
                    <a:pt x="1439795" y="2599509"/>
                  </a:cubicBezTo>
                  <a:cubicBezTo>
                    <a:pt x="1477977" y="2601972"/>
                    <a:pt x="1537748" y="2651748"/>
                    <a:pt x="1557360" y="2664823"/>
                  </a:cubicBezTo>
                  <a:lnTo>
                    <a:pt x="1596549" y="2690949"/>
                  </a:lnTo>
                  <a:cubicBezTo>
                    <a:pt x="1613966" y="2717075"/>
                    <a:pt x="1638871" y="2739538"/>
                    <a:pt x="1648800" y="2769326"/>
                  </a:cubicBezTo>
                  <a:cubicBezTo>
                    <a:pt x="1657509" y="2795452"/>
                    <a:pt x="1669525" y="2820699"/>
                    <a:pt x="1674926" y="2847703"/>
                  </a:cubicBezTo>
                  <a:cubicBezTo>
                    <a:pt x="1691510" y="2930622"/>
                    <a:pt x="1682604" y="2891477"/>
                    <a:pt x="1701052" y="2965269"/>
                  </a:cubicBezTo>
                  <a:cubicBezTo>
                    <a:pt x="1709760" y="3065418"/>
                    <a:pt x="1716076" y="3165803"/>
                    <a:pt x="1727177" y="3265715"/>
                  </a:cubicBezTo>
                  <a:cubicBezTo>
                    <a:pt x="1738529" y="3367882"/>
                    <a:pt x="1748707" y="3447382"/>
                    <a:pt x="1753303" y="3553097"/>
                  </a:cubicBezTo>
                  <a:cubicBezTo>
                    <a:pt x="1755194" y="3596599"/>
                    <a:pt x="1753303" y="3640183"/>
                    <a:pt x="1753303" y="3683726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latin typeface="Calibri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7753257" y="1904881"/>
              <a:ext cx="0" cy="4571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8" name="TextBox 25"/>
            <p:cNvSpPr txBox="1">
              <a:spLocks noChangeArrowheads="1"/>
            </p:cNvSpPr>
            <p:nvPr/>
          </p:nvSpPr>
          <p:spPr bwMode="auto">
            <a:xfrm>
              <a:off x="7713615" y="1981200"/>
              <a:ext cx="668385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 </a:t>
              </a:r>
              <a:r>
                <a:rPr lang="en-US" sz="1800">
                  <a:latin typeface="Calibri" pitchFamily="34" charset="0"/>
                </a:rPr>
                <a:t>+ I</a:t>
              </a:r>
              <a:r>
                <a:rPr lang="en-US" sz="1800" baseline="-250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"/>
            <a:ext cx="7924800" cy="61722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Calibri" pitchFamily="34" charset="0"/>
              </a:rPr>
              <a:t>Soln contd.: </a:t>
            </a:r>
            <a:r>
              <a:rPr lang="en-US" sz="2400" dirty="0" smtClean="0">
                <a:latin typeface="Calibri" pitchFamily="34" charset="0"/>
              </a:rPr>
              <a:t>Find the Q-point if the current gain, β</a:t>
            </a:r>
            <a:r>
              <a:rPr lang="en-US" sz="2400" baseline="-25000" dirty="0" smtClean="0">
                <a:latin typeface="Calibri" pitchFamily="34" charset="0"/>
              </a:rPr>
              <a:t>F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</a:t>
            </a:r>
            <a:r>
              <a:rPr lang="en-US" sz="2400" dirty="0" smtClean="0">
                <a:latin typeface="Calibri" pitchFamily="34" charset="0"/>
              </a:rPr>
              <a:t>125.  We have R</a:t>
            </a:r>
            <a:r>
              <a:rPr lang="en-US" sz="2400" baseline="-25000" dirty="0" smtClean="0">
                <a:latin typeface="Calibri" pitchFamily="34" charset="0"/>
              </a:rPr>
              <a:t>C</a:t>
            </a:r>
            <a:r>
              <a:rPr lang="en-US" sz="2400" dirty="0" smtClean="0">
                <a:latin typeface="Calibri" pitchFamily="34" charset="0"/>
              </a:rPr>
              <a:t>=29.41k</a:t>
            </a:r>
            <a:r>
              <a:rPr lang="el-GR" sz="2400" dirty="0" smtClean="0">
                <a:latin typeface="Calibri" pitchFamily="34" charset="0"/>
              </a:rPr>
              <a:t>Ω</a:t>
            </a:r>
            <a:r>
              <a:rPr lang="en-US" sz="2400" dirty="0" smtClean="0">
                <a:latin typeface="Calibri" pitchFamily="34" charset="0"/>
              </a:rPr>
              <a:t>, and R</a:t>
            </a:r>
            <a:r>
              <a:rPr lang="en-US" sz="2400" baseline="-25000" dirty="0" smtClean="0">
                <a:latin typeface="Calibri" pitchFamily="34" charset="0"/>
              </a:rPr>
              <a:t>B</a:t>
            </a:r>
            <a:r>
              <a:rPr lang="en-US" sz="2400" dirty="0" smtClean="0">
                <a:latin typeface="Calibri" pitchFamily="34" charset="0"/>
              </a:rPr>
              <a:t>=625k</a:t>
            </a:r>
            <a:r>
              <a:rPr lang="el-GR" sz="2400" dirty="0" smtClean="0">
                <a:latin typeface="Calibri" pitchFamily="34" charset="0"/>
              </a:rPr>
              <a:t>Ω</a:t>
            </a:r>
            <a:r>
              <a:rPr lang="en-US" sz="2400" dirty="0" smtClean="0">
                <a:latin typeface="Calibri" pitchFamily="34" charset="0"/>
              </a:rPr>
              <a:t>, from previous calculations. </a:t>
            </a:r>
          </a:p>
          <a:p>
            <a:pPr>
              <a:defRPr/>
            </a:pPr>
            <a:r>
              <a:rPr lang="en-US" sz="2400" dirty="0" smtClean="0">
                <a:latin typeface="Calibri" pitchFamily="34" charset="0"/>
              </a:rPr>
              <a:t>Apply KVL along the path (red line). </a:t>
            </a: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838200" y="2057400"/>
          <a:ext cx="41386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4" imgW="1854200" imgH="228600" progId="Equation.3">
                  <p:embed/>
                </p:oleObj>
              </mc:Choice>
              <mc:Fallback>
                <p:oleObj name="Equation" r:id="rId4" imgW="185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41386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914400" y="2743200"/>
          <a:ext cx="49291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6" imgW="2209800" imgH="215900" progId="Equation.3">
                  <p:embed/>
                </p:oleObj>
              </mc:Choice>
              <mc:Fallback>
                <p:oleObj name="Equation" r:id="rId6" imgW="22098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43200"/>
                        <a:ext cx="4929188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55688" y="3352800"/>
          <a:ext cx="42799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8" imgW="1916868" imgH="215806" progId="Equation.3">
                  <p:embed/>
                </p:oleObj>
              </mc:Choice>
              <mc:Fallback>
                <p:oleObj name="Equation" r:id="rId8" imgW="191686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3352800"/>
                        <a:ext cx="42799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173163" y="3848100"/>
          <a:ext cx="3740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10" imgW="1675673" imgH="393529" progId="Equation.3">
                  <p:embed/>
                </p:oleObj>
              </mc:Choice>
              <mc:Fallback>
                <p:oleObj name="Equation" r:id="rId10" imgW="16756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3848100"/>
                        <a:ext cx="37401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20675" y="4932363"/>
          <a:ext cx="53848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12" imgW="2413000" imgH="241300" progId="Equation.3">
                  <p:embed/>
                </p:oleObj>
              </mc:Choice>
              <mc:Fallback>
                <p:oleObj name="Equation" r:id="rId12" imgW="2413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4932363"/>
                        <a:ext cx="53848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0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5715000" y="762000"/>
            <a:ext cx="2895600" cy="4022725"/>
            <a:chOff x="5638801" y="762000"/>
            <a:chExt cx="2895599" cy="4023360"/>
          </a:xfrm>
        </p:grpSpPr>
        <p:pic>
          <p:nvPicPr>
            <p:cNvPr id="6152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1" y="762000"/>
              <a:ext cx="2819400" cy="402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4" name="Straight Arrow Connector 13"/>
            <p:cNvCxnSpPr/>
            <p:nvPr/>
          </p:nvCxnSpPr>
          <p:spPr>
            <a:xfrm>
              <a:off x="7848600" y="2575211"/>
              <a:ext cx="0" cy="45727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4" name="TextBox 14"/>
            <p:cNvSpPr txBox="1">
              <a:spLocks noChangeArrowheads="1"/>
            </p:cNvSpPr>
            <p:nvPr/>
          </p:nvSpPr>
          <p:spPr bwMode="auto">
            <a:xfrm>
              <a:off x="7809412" y="2651760"/>
              <a:ext cx="439784" cy="369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969001" y="2575211"/>
              <a:ext cx="0" cy="45727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6" name="TextBox 16"/>
            <p:cNvSpPr txBox="1">
              <a:spLocks noChangeArrowheads="1"/>
            </p:cNvSpPr>
            <p:nvPr/>
          </p:nvSpPr>
          <p:spPr bwMode="auto">
            <a:xfrm>
              <a:off x="5930538" y="2651760"/>
              <a:ext cx="457200" cy="369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B</a:t>
              </a:r>
            </a:p>
          </p:txBody>
        </p:sp>
        <p:sp>
          <p:nvSpPr>
            <p:cNvPr id="6157" name="TextBox 17"/>
            <p:cNvSpPr txBox="1">
              <a:spLocks noChangeArrowheads="1"/>
            </p:cNvSpPr>
            <p:nvPr/>
          </p:nvSpPr>
          <p:spPr bwMode="auto">
            <a:xfrm>
              <a:off x="7696202" y="3273028"/>
              <a:ext cx="552994" cy="369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CE</a:t>
              </a:r>
            </a:p>
          </p:txBody>
        </p:sp>
        <p:sp>
          <p:nvSpPr>
            <p:cNvPr id="6158" name="TextBox 18"/>
            <p:cNvSpPr txBox="1">
              <a:spLocks noChangeArrowheads="1"/>
            </p:cNvSpPr>
            <p:nvPr/>
          </p:nvSpPr>
          <p:spPr bwMode="auto">
            <a:xfrm>
              <a:off x="6477001" y="3730228"/>
              <a:ext cx="1258389" cy="369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V</a:t>
              </a:r>
              <a:r>
                <a:rPr lang="en-US" sz="1800" baseline="-25000">
                  <a:latin typeface="Calibri" pitchFamily="34" charset="0"/>
                </a:rPr>
                <a:t>BE</a:t>
              </a:r>
              <a:r>
                <a:rPr lang="en-US" sz="1800">
                  <a:latin typeface="Calibri" pitchFamily="34" charset="0"/>
                </a:rPr>
                <a:t> = 0.65V</a:t>
              </a:r>
              <a:endParaRPr lang="en-US" sz="1800" baseline="-25000">
                <a:latin typeface="Calibri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7905750" y="1524120"/>
              <a:ext cx="0" cy="45727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0" name="TextBox 21"/>
            <p:cNvSpPr txBox="1">
              <a:spLocks noChangeArrowheads="1"/>
            </p:cNvSpPr>
            <p:nvPr/>
          </p:nvSpPr>
          <p:spPr bwMode="auto">
            <a:xfrm>
              <a:off x="7866015" y="1600200"/>
              <a:ext cx="668385" cy="369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latin typeface="Calibri" pitchFamily="34" charset="0"/>
                </a:rPr>
                <a:t>I</a:t>
              </a:r>
              <a:r>
                <a:rPr lang="en-US" sz="1800" baseline="-25000">
                  <a:latin typeface="Calibri" pitchFamily="34" charset="0"/>
                </a:rPr>
                <a:t>C </a:t>
              </a:r>
              <a:r>
                <a:rPr lang="en-US" sz="1800">
                  <a:latin typeface="Calibri" pitchFamily="34" charset="0"/>
                </a:rPr>
                <a:t>+ I</a:t>
              </a:r>
              <a:r>
                <a:rPr lang="en-US" sz="1800" baseline="-25000">
                  <a:latin typeface="Calibri" pitchFamily="34" charset="0"/>
                </a:rPr>
                <a:t>B</a:t>
              </a:r>
            </a:p>
          </p:txBody>
        </p:sp>
        <p:sp>
          <p:nvSpPr>
            <p:cNvPr id="2" name="Freeform 1"/>
            <p:cNvSpPr/>
            <p:nvPr/>
          </p:nvSpPr>
          <p:spPr>
            <a:xfrm>
              <a:off x="7981950" y="1109718"/>
              <a:ext cx="195263" cy="3370794"/>
            </a:xfrm>
            <a:custGeom>
              <a:avLst/>
              <a:gdLst>
                <a:gd name="connsiteX0" fmla="*/ 0 w 195943"/>
                <a:gd name="connsiteY0" fmla="*/ 0 h 3370217"/>
                <a:gd name="connsiteX1" fmla="*/ 13063 w 195943"/>
                <a:gd name="connsiteY1" fmla="*/ 404948 h 3370217"/>
                <a:gd name="connsiteX2" fmla="*/ 26125 w 195943"/>
                <a:gd name="connsiteY2" fmla="*/ 483326 h 3370217"/>
                <a:gd name="connsiteX3" fmla="*/ 39188 w 195943"/>
                <a:gd name="connsiteY3" fmla="*/ 587828 h 3370217"/>
                <a:gd name="connsiteX4" fmla="*/ 52251 w 195943"/>
                <a:gd name="connsiteY4" fmla="*/ 757646 h 3370217"/>
                <a:gd name="connsiteX5" fmla="*/ 65314 w 195943"/>
                <a:gd name="connsiteY5" fmla="*/ 822960 h 3370217"/>
                <a:gd name="connsiteX6" fmla="*/ 78377 w 195943"/>
                <a:gd name="connsiteY6" fmla="*/ 953588 h 3370217"/>
                <a:gd name="connsiteX7" fmla="*/ 91440 w 195943"/>
                <a:gd name="connsiteY7" fmla="*/ 1058091 h 3370217"/>
                <a:gd name="connsiteX8" fmla="*/ 117565 w 195943"/>
                <a:gd name="connsiteY8" fmla="*/ 1306286 h 3370217"/>
                <a:gd name="connsiteX9" fmla="*/ 130628 w 195943"/>
                <a:gd name="connsiteY9" fmla="*/ 1410788 h 3370217"/>
                <a:gd name="connsiteX10" fmla="*/ 143691 w 195943"/>
                <a:gd name="connsiteY10" fmla="*/ 1449977 h 3370217"/>
                <a:gd name="connsiteX11" fmla="*/ 156754 w 195943"/>
                <a:gd name="connsiteY11" fmla="*/ 1502228 h 3370217"/>
                <a:gd name="connsiteX12" fmla="*/ 130628 w 195943"/>
                <a:gd name="connsiteY12" fmla="*/ 2116183 h 3370217"/>
                <a:gd name="connsiteX13" fmla="*/ 156754 w 195943"/>
                <a:gd name="connsiteY13" fmla="*/ 2926080 h 3370217"/>
                <a:gd name="connsiteX14" fmla="*/ 169817 w 195943"/>
                <a:gd name="connsiteY14" fmla="*/ 3017520 h 3370217"/>
                <a:gd name="connsiteX15" fmla="*/ 195943 w 195943"/>
                <a:gd name="connsiteY15" fmla="*/ 3108960 h 3370217"/>
                <a:gd name="connsiteX16" fmla="*/ 169817 w 195943"/>
                <a:gd name="connsiteY16" fmla="*/ 3344091 h 3370217"/>
                <a:gd name="connsiteX17" fmla="*/ 156754 w 195943"/>
                <a:gd name="connsiteY17" fmla="*/ 3370217 h 337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5943" h="3370217">
                  <a:moveTo>
                    <a:pt x="0" y="0"/>
                  </a:moveTo>
                  <a:cubicBezTo>
                    <a:pt x="4354" y="134983"/>
                    <a:pt x="5774" y="270092"/>
                    <a:pt x="13063" y="404948"/>
                  </a:cubicBezTo>
                  <a:cubicBezTo>
                    <a:pt x="14493" y="431396"/>
                    <a:pt x="22379" y="457106"/>
                    <a:pt x="26125" y="483326"/>
                  </a:cubicBezTo>
                  <a:cubicBezTo>
                    <a:pt x="31089" y="518078"/>
                    <a:pt x="35860" y="552881"/>
                    <a:pt x="39188" y="587828"/>
                  </a:cubicBezTo>
                  <a:cubicBezTo>
                    <a:pt x="44571" y="644345"/>
                    <a:pt x="45981" y="701220"/>
                    <a:pt x="52251" y="757646"/>
                  </a:cubicBezTo>
                  <a:cubicBezTo>
                    <a:pt x="54703" y="779713"/>
                    <a:pt x="62380" y="800952"/>
                    <a:pt x="65314" y="822960"/>
                  </a:cubicBezTo>
                  <a:cubicBezTo>
                    <a:pt x="71098" y="866336"/>
                    <a:pt x="73544" y="910096"/>
                    <a:pt x="78377" y="953588"/>
                  </a:cubicBezTo>
                  <a:cubicBezTo>
                    <a:pt x="82254" y="988479"/>
                    <a:pt x="87947" y="1023160"/>
                    <a:pt x="91440" y="1058091"/>
                  </a:cubicBezTo>
                  <a:cubicBezTo>
                    <a:pt x="126528" y="1408968"/>
                    <a:pt x="85656" y="1066966"/>
                    <a:pt x="117565" y="1306286"/>
                  </a:cubicBezTo>
                  <a:cubicBezTo>
                    <a:pt x="122205" y="1341083"/>
                    <a:pt x="124348" y="1376249"/>
                    <a:pt x="130628" y="1410788"/>
                  </a:cubicBezTo>
                  <a:cubicBezTo>
                    <a:pt x="133091" y="1424335"/>
                    <a:pt x="139908" y="1436737"/>
                    <a:pt x="143691" y="1449977"/>
                  </a:cubicBezTo>
                  <a:cubicBezTo>
                    <a:pt x="148623" y="1467239"/>
                    <a:pt x="152400" y="1484811"/>
                    <a:pt x="156754" y="1502228"/>
                  </a:cubicBezTo>
                  <a:cubicBezTo>
                    <a:pt x="139789" y="1739735"/>
                    <a:pt x="130628" y="1832816"/>
                    <a:pt x="130628" y="2116183"/>
                  </a:cubicBezTo>
                  <a:cubicBezTo>
                    <a:pt x="130628" y="2860770"/>
                    <a:pt x="63152" y="2645274"/>
                    <a:pt x="156754" y="2926080"/>
                  </a:cubicBezTo>
                  <a:cubicBezTo>
                    <a:pt x="161108" y="2956560"/>
                    <a:pt x="164309" y="2987227"/>
                    <a:pt x="169817" y="3017520"/>
                  </a:cubicBezTo>
                  <a:cubicBezTo>
                    <a:pt x="176378" y="3053604"/>
                    <a:pt x="184751" y="3075385"/>
                    <a:pt x="195943" y="3108960"/>
                  </a:cubicBezTo>
                  <a:cubicBezTo>
                    <a:pt x="191411" y="3163338"/>
                    <a:pt x="186079" y="3279043"/>
                    <a:pt x="169817" y="3344091"/>
                  </a:cubicBezTo>
                  <a:cubicBezTo>
                    <a:pt x="167456" y="3353537"/>
                    <a:pt x="161108" y="3361508"/>
                    <a:pt x="156754" y="3370217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latin typeface="Calibri" pitchFamily="34" charset="0"/>
              </a:endParaRPr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81000"/>
            <a:ext cx="5410200" cy="6019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Calibri" pitchFamily="34" charset="0"/>
              </a:rPr>
              <a:t>Soln contd.: </a:t>
            </a:r>
            <a:r>
              <a:rPr lang="en-US" sz="2400" dirty="0" smtClean="0">
                <a:latin typeface="Calibri" pitchFamily="34" charset="0"/>
              </a:rPr>
              <a:t>Apply KVL along the path (red line). 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latin typeface="Calibri" pitchFamily="34" charset="0"/>
            </a:endParaRPr>
          </a:p>
          <a:p>
            <a:pPr>
              <a:defRPr/>
            </a:pPr>
            <a:endParaRPr lang="en-US" sz="2400" dirty="0" smtClean="0">
              <a:latin typeface="Calibri" pitchFamily="34" charset="0"/>
            </a:endParaRPr>
          </a:p>
          <a:p>
            <a:pPr>
              <a:defRPr/>
            </a:pPr>
            <a:endParaRPr lang="en-US" sz="2400" dirty="0">
              <a:latin typeface="Calibri" pitchFamily="34" charset="0"/>
            </a:endParaRPr>
          </a:p>
          <a:p>
            <a:pPr>
              <a:defRPr/>
            </a:pPr>
            <a:endParaRPr lang="en-US" sz="2400" dirty="0" smtClean="0">
              <a:latin typeface="Calibri" pitchFamily="34" charset="0"/>
            </a:endParaRPr>
          </a:p>
          <a:p>
            <a:pPr>
              <a:defRPr/>
            </a:pPr>
            <a:r>
              <a:rPr lang="en-US" sz="2400" dirty="0" smtClean="0">
                <a:latin typeface="Calibri" pitchFamily="34" charset="0"/>
              </a:rPr>
              <a:t>The Q-Point is: 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i="1" dirty="0" smtClean="0">
              <a:latin typeface="Calibri" pitchFamily="34" charset="0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295400" y="1143000"/>
          <a:ext cx="31527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4" imgW="1409700" imgH="228600" progId="Equation.3">
                  <p:embed/>
                </p:oleObj>
              </mc:Choice>
              <mc:Fallback>
                <p:oleObj name="Equation" r:id="rId4" imgW="1409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3000"/>
                        <a:ext cx="3152775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533400" y="1752600"/>
          <a:ext cx="58578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6" imgW="2552700" imgH="241300" progId="Equation.3">
                  <p:embed/>
                </p:oleObj>
              </mc:Choice>
              <mc:Fallback>
                <p:oleObj name="Equation" r:id="rId6" imgW="2552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58578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33400" y="2362200"/>
          <a:ext cx="36925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8" imgW="1651000" imgH="228600" progId="Equation.3">
                  <p:embed/>
                </p:oleObj>
              </mc:Choice>
              <mc:Fallback>
                <p:oleObj name="Equation" r:id="rId8" imgW="165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62200"/>
                        <a:ext cx="3692525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839788" y="3908425"/>
          <a:ext cx="406241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10" imgW="1816100" imgH="228600" progId="Equation.3">
                  <p:embed/>
                </p:oleObj>
              </mc:Choice>
              <mc:Fallback>
                <p:oleObj name="Equation" r:id="rId10" imgW="1816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3908425"/>
                        <a:ext cx="4062412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339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981200"/>
            <a:ext cx="4572000" cy="2667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200" b="1" smtClean="0">
                <a:latin typeface="Calibri" pitchFamily="34" charset="0"/>
              </a:rPr>
              <a:t>Soln: </a:t>
            </a:r>
            <a:r>
              <a:rPr lang="en-US" sz="2200" smtClean="0">
                <a:latin typeface="Calibri" pitchFamily="34" charset="0"/>
              </a:rPr>
              <a:t>The circuit shown is that of a differential amplifier. We can use superposition theorem to solve for the output voltage: connect inputs to ground (0 V), one at a time, and solve for output voltage.</a:t>
            </a:r>
            <a:endParaRPr lang="en-US" sz="2200" b="1" smtClean="0">
              <a:latin typeface="Calibri" pitchFamily="34" charset="0"/>
            </a:endParaRPr>
          </a:p>
          <a:p>
            <a:pPr eaLnBrk="1" hangingPunct="1"/>
            <a:endParaRPr lang="en-US" sz="2400" smtClean="0"/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4829175" y="1600200"/>
            <a:ext cx="4086225" cy="2325688"/>
            <a:chOff x="4828950" y="1752600"/>
            <a:chExt cx="4086450" cy="2326249"/>
          </a:xfrm>
        </p:grpSpPr>
        <p:grpSp>
          <p:nvGrpSpPr>
            <p:cNvPr id="22543" name="Group 12"/>
            <p:cNvGrpSpPr>
              <a:grpSpLocks/>
            </p:cNvGrpSpPr>
            <p:nvPr/>
          </p:nvGrpSpPr>
          <p:grpSpPr bwMode="auto">
            <a:xfrm>
              <a:off x="4828950" y="1752600"/>
              <a:ext cx="4086450" cy="2326249"/>
              <a:chOff x="1115550" y="949815"/>
              <a:chExt cx="5448600" cy="3101665"/>
            </a:xfrm>
          </p:grpSpPr>
          <p:sp>
            <p:nvSpPr>
              <p:cNvPr id="14" name="Isosceles Triangle 13"/>
              <p:cNvSpPr/>
              <p:nvPr/>
            </p:nvSpPr>
            <p:spPr>
              <a:xfrm rot="5400000">
                <a:off x="4110686" y="2065648"/>
                <a:ext cx="1211025" cy="86364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Calibri" pitchFamily="34" charset="0"/>
                </a:endParaRPr>
              </a:p>
            </p:txBody>
          </p:sp>
          <p:sp>
            <p:nvSpPr>
              <p:cNvPr id="22547" name="TextBox 14"/>
              <p:cNvSpPr txBox="1">
                <a:spLocks noChangeArrowheads="1"/>
              </p:cNvSpPr>
              <p:nvPr/>
            </p:nvSpPr>
            <p:spPr bwMode="auto">
              <a:xfrm>
                <a:off x="4252682" y="2021663"/>
                <a:ext cx="365912" cy="9848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400">
                    <a:latin typeface="Calibri" pitchFamily="34" charset="0"/>
                  </a:rPr>
                  <a:t>-</a:t>
                </a:r>
              </a:p>
              <a:p>
                <a:endParaRPr lang="en-US" sz="1400">
                  <a:latin typeface="Calibri" pitchFamily="34" charset="0"/>
                </a:endParaRPr>
              </a:p>
              <a:p>
                <a:r>
                  <a:rPr lang="en-US" sz="1400">
                    <a:latin typeface="Calibri" pitchFamily="34" charset="0"/>
                  </a:rPr>
                  <a:t>+</a:t>
                </a:r>
              </a:p>
            </p:txBody>
          </p:sp>
          <p:grpSp>
            <p:nvGrpSpPr>
              <p:cNvPr id="22548" name="Group 17"/>
              <p:cNvGrpSpPr>
                <a:grpSpLocks/>
              </p:cNvGrpSpPr>
              <p:nvPr/>
            </p:nvGrpSpPr>
            <p:grpSpPr bwMode="auto">
              <a:xfrm>
                <a:off x="2306105" y="2021663"/>
                <a:ext cx="1066800" cy="304800"/>
                <a:chOff x="4991100" y="914400"/>
                <a:chExt cx="533400" cy="152400"/>
              </a:xfrm>
            </p:grpSpPr>
            <p:cxnSp>
              <p:nvCxnSpPr>
                <p:cNvPr id="65" name="Straight Connector 64"/>
                <p:cNvCxnSpPr/>
                <p:nvPr/>
              </p:nvCxnSpPr>
              <p:spPr bwMode="auto">
                <a:xfrm rot="16200000" flipH="1">
                  <a:off x="5028727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 bwMode="auto">
                <a:xfrm rot="5400000" flipH="1" flipV="1">
                  <a:off x="5104931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 rot="16200000" flipH="1">
                  <a:off x="5181135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 bwMode="auto">
                <a:xfrm rot="5400000" flipH="1" flipV="1">
                  <a:off x="5257339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 bwMode="auto">
                <a:xfrm rot="16200000" flipH="1">
                  <a:off x="5333543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 bwMode="auto">
                <a:xfrm rot="5400000" flipH="1" flipV="1">
                  <a:off x="5447857" y="990347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 bwMode="auto">
                <a:xfrm rot="5400000">
                  <a:off x="4990632" y="914129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>
                <a:off x="3372041" y="2173543"/>
                <a:ext cx="912334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4" idx="0"/>
              </p:cNvCxnSpPr>
              <p:nvPr/>
            </p:nvCxnSpPr>
            <p:spPr>
              <a:xfrm>
                <a:off x="5148023" y="2497472"/>
                <a:ext cx="1075326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551" name="Group 20"/>
              <p:cNvGrpSpPr>
                <a:grpSpLocks/>
              </p:cNvGrpSpPr>
              <p:nvPr/>
            </p:nvGrpSpPr>
            <p:grpSpPr bwMode="auto">
              <a:xfrm>
                <a:off x="4158085" y="1316725"/>
                <a:ext cx="1066800" cy="304800"/>
                <a:chOff x="4991100" y="914400"/>
                <a:chExt cx="533400" cy="152400"/>
              </a:xfrm>
            </p:grpSpPr>
            <p:cxnSp>
              <p:nvCxnSpPr>
                <p:cNvPr id="58" name="Straight Connector 57"/>
                <p:cNvCxnSpPr/>
                <p:nvPr/>
              </p:nvCxnSpPr>
              <p:spPr bwMode="auto">
                <a:xfrm rot="16200000" flipH="1">
                  <a:off x="5028829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auto">
                <a:xfrm rot="5400000" flipH="1" flipV="1">
                  <a:off x="5105033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 bwMode="auto">
                <a:xfrm rot="16200000" flipH="1">
                  <a:off x="5181238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 rot="5400000" flipH="1" flipV="1">
                  <a:off x="5257442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 rot="16200000" flipH="1">
                  <a:off x="5333646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 rot="5400000" flipH="1" flipV="1">
                  <a:off x="5447959" y="990307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 bwMode="auto">
                <a:xfrm rot="5400000">
                  <a:off x="4990734" y="914088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Connector 21"/>
              <p:cNvCxnSpPr/>
              <p:nvPr/>
            </p:nvCxnSpPr>
            <p:spPr>
              <a:xfrm>
                <a:off x="5224227" y="1468524"/>
                <a:ext cx="46145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5685686" y="1468524"/>
                <a:ext cx="0" cy="102894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3829266" y="1468524"/>
                <a:ext cx="328102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841967" y="1468524"/>
                <a:ext cx="0" cy="70501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56" name="Oval 4"/>
              <p:cNvSpPr>
                <a:spLocks noChangeArrowheads="1"/>
              </p:cNvSpPr>
              <p:nvPr/>
            </p:nvSpPr>
            <p:spPr bwMode="auto">
              <a:xfrm>
                <a:off x="1728780" y="2603168"/>
                <a:ext cx="4572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Calibri" pitchFamily="34" charset="0"/>
                </a:endParaRPr>
              </a:p>
            </p:txBody>
          </p:sp>
          <p:sp>
            <p:nvSpPr>
              <p:cNvPr id="22557" name="Text Box 5"/>
              <p:cNvSpPr txBox="1">
                <a:spLocks noChangeArrowheads="1"/>
              </p:cNvSpPr>
              <p:nvPr/>
            </p:nvSpPr>
            <p:spPr bwMode="auto">
              <a:xfrm>
                <a:off x="1115550" y="2424916"/>
                <a:ext cx="724785" cy="996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   +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i="1">
                    <a:latin typeface="Calibri" pitchFamily="34" charset="0"/>
                  </a:rPr>
                  <a:t>v</a:t>
                </a:r>
                <a:r>
                  <a:rPr lang="en-US" sz="1400" i="1" baseline="-25000">
                    <a:latin typeface="Calibri" pitchFamily="34" charset="0"/>
                  </a:rPr>
                  <a:t>in</a:t>
                </a:r>
                <a:r>
                  <a:rPr lang="en-US" sz="1400" i="1">
                    <a:latin typeface="Calibri" pitchFamily="34" charset="0"/>
                  </a:rPr>
                  <a:t>(t)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b="1">
                    <a:latin typeface="Calibri" pitchFamily="34" charset="0"/>
                  </a:rPr>
                  <a:t>   _</a:t>
                </a:r>
              </a:p>
            </p:txBody>
          </p:sp>
          <p:cxnSp>
            <p:nvCxnSpPr>
              <p:cNvPr id="28" name="Straight Connector 27"/>
              <p:cNvCxnSpPr>
                <a:stCxn id="22556" idx="4"/>
              </p:cNvCxnSpPr>
              <p:nvPr/>
            </p:nvCxnSpPr>
            <p:spPr>
              <a:xfrm>
                <a:off x="1958030" y="3060641"/>
                <a:ext cx="0" cy="77065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1958030" y="2160840"/>
                <a:ext cx="0" cy="442491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eform 29"/>
              <p:cNvSpPr/>
              <p:nvPr/>
            </p:nvSpPr>
            <p:spPr>
              <a:xfrm>
                <a:off x="1818322" y="2675315"/>
                <a:ext cx="239197" cy="306990"/>
              </a:xfrm>
              <a:custGeom>
                <a:avLst/>
                <a:gdLst>
                  <a:gd name="connsiteX0" fmla="*/ 0 w 737087"/>
                  <a:gd name="connsiteY0" fmla="*/ 300251 h 627797"/>
                  <a:gd name="connsiteX1" fmla="*/ 27295 w 737087"/>
                  <a:gd name="connsiteY1" fmla="*/ 177421 h 627797"/>
                  <a:gd name="connsiteX2" fmla="*/ 81886 w 737087"/>
                  <a:gd name="connsiteY2" fmla="*/ 95535 h 627797"/>
                  <a:gd name="connsiteX3" fmla="*/ 122829 w 737087"/>
                  <a:gd name="connsiteY3" fmla="*/ 68239 h 627797"/>
                  <a:gd name="connsiteX4" fmla="*/ 150125 w 737087"/>
                  <a:gd name="connsiteY4" fmla="*/ 27296 h 627797"/>
                  <a:gd name="connsiteX5" fmla="*/ 232011 w 737087"/>
                  <a:gd name="connsiteY5" fmla="*/ 0 h 627797"/>
                  <a:gd name="connsiteX6" fmla="*/ 341194 w 737087"/>
                  <a:gd name="connsiteY6" fmla="*/ 13648 h 627797"/>
                  <a:gd name="connsiteX7" fmla="*/ 368489 w 737087"/>
                  <a:gd name="connsiteY7" fmla="*/ 54591 h 627797"/>
                  <a:gd name="connsiteX8" fmla="*/ 382137 w 737087"/>
                  <a:gd name="connsiteY8" fmla="*/ 95535 h 627797"/>
                  <a:gd name="connsiteX9" fmla="*/ 409432 w 737087"/>
                  <a:gd name="connsiteY9" fmla="*/ 218365 h 627797"/>
                  <a:gd name="connsiteX10" fmla="*/ 423080 w 737087"/>
                  <a:gd name="connsiteY10" fmla="*/ 382138 h 627797"/>
                  <a:gd name="connsiteX11" fmla="*/ 450376 w 737087"/>
                  <a:gd name="connsiteY11" fmla="*/ 491320 h 627797"/>
                  <a:gd name="connsiteX12" fmla="*/ 464023 w 737087"/>
                  <a:gd name="connsiteY12" fmla="*/ 532263 h 627797"/>
                  <a:gd name="connsiteX13" fmla="*/ 518614 w 737087"/>
                  <a:gd name="connsiteY13" fmla="*/ 614150 h 627797"/>
                  <a:gd name="connsiteX14" fmla="*/ 559558 w 737087"/>
                  <a:gd name="connsiteY14" fmla="*/ 627797 h 627797"/>
                  <a:gd name="connsiteX15" fmla="*/ 655092 w 737087"/>
                  <a:gd name="connsiteY15" fmla="*/ 586854 h 627797"/>
                  <a:gd name="connsiteX16" fmla="*/ 696035 w 737087"/>
                  <a:gd name="connsiteY16" fmla="*/ 464024 h 627797"/>
                  <a:gd name="connsiteX17" fmla="*/ 709683 w 737087"/>
                  <a:gd name="connsiteY17" fmla="*/ 423081 h 627797"/>
                  <a:gd name="connsiteX18" fmla="*/ 723331 w 737087"/>
                  <a:gd name="connsiteY18" fmla="*/ 382138 h 627797"/>
                  <a:gd name="connsiteX19" fmla="*/ 736979 w 737087"/>
                  <a:gd name="connsiteY19" fmla="*/ 259308 h 627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37087" h="627797">
                    <a:moveTo>
                      <a:pt x="0" y="300251"/>
                    </a:moveTo>
                    <a:cubicBezTo>
                      <a:pt x="3703" y="278030"/>
                      <a:pt x="11296" y="206220"/>
                      <a:pt x="27295" y="177421"/>
                    </a:cubicBezTo>
                    <a:cubicBezTo>
                      <a:pt x="43227" y="148744"/>
                      <a:pt x="54591" y="113732"/>
                      <a:pt x="81886" y="95535"/>
                    </a:cubicBezTo>
                    <a:lnTo>
                      <a:pt x="122829" y="68239"/>
                    </a:lnTo>
                    <a:cubicBezTo>
                      <a:pt x="131928" y="54591"/>
                      <a:pt x="136216" y="35989"/>
                      <a:pt x="150125" y="27296"/>
                    </a:cubicBezTo>
                    <a:cubicBezTo>
                      <a:pt x="174523" y="12047"/>
                      <a:pt x="232011" y="0"/>
                      <a:pt x="232011" y="0"/>
                    </a:cubicBezTo>
                    <a:cubicBezTo>
                      <a:pt x="268405" y="4549"/>
                      <a:pt x="307140" y="26"/>
                      <a:pt x="341194" y="13648"/>
                    </a:cubicBezTo>
                    <a:cubicBezTo>
                      <a:pt x="356423" y="19740"/>
                      <a:pt x="361154" y="39920"/>
                      <a:pt x="368489" y="54591"/>
                    </a:cubicBezTo>
                    <a:cubicBezTo>
                      <a:pt x="374923" y="67458"/>
                      <a:pt x="378185" y="81702"/>
                      <a:pt x="382137" y="95535"/>
                    </a:cubicBezTo>
                    <a:cubicBezTo>
                      <a:pt x="394988" y="140514"/>
                      <a:pt x="400050" y="171451"/>
                      <a:pt x="409432" y="218365"/>
                    </a:cubicBezTo>
                    <a:cubicBezTo>
                      <a:pt x="413981" y="272956"/>
                      <a:pt x="414954" y="327964"/>
                      <a:pt x="423080" y="382138"/>
                    </a:cubicBezTo>
                    <a:cubicBezTo>
                      <a:pt x="428645" y="419237"/>
                      <a:pt x="438514" y="455731"/>
                      <a:pt x="450376" y="491320"/>
                    </a:cubicBezTo>
                    <a:cubicBezTo>
                      <a:pt x="454925" y="504968"/>
                      <a:pt x="457037" y="519687"/>
                      <a:pt x="464023" y="532263"/>
                    </a:cubicBezTo>
                    <a:cubicBezTo>
                      <a:pt x="479954" y="560940"/>
                      <a:pt x="487492" y="603777"/>
                      <a:pt x="518614" y="614150"/>
                    </a:cubicBezTo>
                    <a:lnTo>
                      <a:pt x="559558" y="627797"/>
                    </a:lnTo>
                    <a:cubicBezTo>
                      <a:pt x="585355" y="621348"/>
                      <a:pt x="637637" y="614781"/>
                      <a:pt x="655092" y="586854"/>
                    </a:cubicBezTo>
                    <a:cubicBezTo>
                      <a:pt x="655100" y="586841"/>
                      <a:pt x="689209" y="484502"/>
                      <a:pt x="696035" y="464024"/>
                    </a:cubicBezTo>
                    <a:lnTo>
                      <a:pt x="709683" y="423081"/>
                    </a:lnTo>
                    <a:lnTo>
                      <a:pt x="723331" y="382138"/>
                    </a:lnTo>
                    <a:cubicBezTo>
                      <a:pt x="739223" y="286789"/>
                      <a:pt x="736979" y="327923"/>
                      <a:pt x="736979" y="25930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Calibri" pitchFamily="34" charset="0"/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flipH="1">
                <a:off x="1945329" y="2173543"/>
                <a:ext cx="359853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62" name="Line 30"/>
              <p:cNvSpPr>
                <a:spLocks noChangeShapeType="1"/>
              </p:cNvSpPr>
              <p:nvPr/>
            </p:nvSpPr>
            <p:spPr bwMode="auto">
              <a:xfrm flipH="1">
                <a:off x="1730030" y="3851455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3" name="Line 38"/>
              <p:cNvSpPr>
                <a:spLocks noChangeShapeType="1"/>
              </p:cNvSpPr>
              <p:nvPr/>
            </p:nvSpPr>
            <p:spPr bwMode="auto">
              <a:xfrm flipH="1">
                <a:off x="1806230" y="3960993"/>
                <a:ext cx="3048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4" name="Line 39"/>
              <p:cNvSpPr>
                <a:spLocks noChangeShapeType="1"/>
              </p:cNvSpPr>
              <p:nvPr/>
            </p:nvSpPr>
            <p:spPr bwMode="auto">
              <a:xfrm flipH="1">
                <a:off x="1868143" y="4051480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5" name="Line 30"/>
              <p:cNvSpPr>
                <a:spLocks noChangeShapeType="1"/>
              </p:cNvSpPr>
              <p:nvPr/>
            </p:nvSpPr>
            <p:spPr bwMode="auto">
              <a:xfrm flipH="1">
                <a:off x="3719641" y="3851455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6" name="Line 38"/>
              <p:cNvSpPr>
                <a:spLocks noChangeShapeType="1"/>
              </p:cNvSpPr>
              <p:nvPr/>
            </p:nvSpPr>
            <p:spPr bwMode="auto">
              <a:xfrm flipH="1">
                <a:off x="3795841" y="3960993"/>
                <a:ext cx="3048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7" name="Line 39"/>
              <p:cNvSpPr>
                <a:spLocks noChangeShapeType="1"/>
              </p:cNvSpPr>
              <p:nvPr/>
            </p:nvSpPr>
            <p:spPr bwMode="auto">
              <a:xfrm flipH="1">
                <a:off x="3857754" y="4051480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8" name="Line 30"/>
              <p:cNvSpPr>
                <a:spLocks noChangeShapeType="1"/>
              </p:cNvSpPr>
              <p:nvPr/>
            </p:nvSpPr>
            <p:spPr bwMode="auto">
              <a:xfrm flipH="1">
                <a:off x="5992985" y="3851455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9" name="Line 38"/>
              <p:cNvSpPr>
                <a:spLocks noChangeShapeType="1"/>
              </p:cNvSpPr>
              <p:nvPr/>
            </p:nvSpPr>
            <p:spPr bwMode="auto">
              <a:xfrm flipH="1">
                <a:off x="6069185" y="3960993"/>
                <a:ext cx="3048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0" name="Line 39"/>
              <p:cNvSpPr>
                <a:spLocks noChangeShapeType="1"/>
              </p:cNvSpPr>
              <p:nvPr/>
            </p:nvSpPr>
            <p:spPr bwMode="auto">
              <a:xfrm flipH="1">
                <a:off x="6131098" y="4051480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1" name="Line 30"/>
              <p:cNvSpPr>
                <a:spLocks noChangeShapeType="1"/>
              </p:cNvSpPr>
              <p:nvPr/>
            </p:nvSpPr>
            <p:spPr bwMode="auto">
              <a:xfrm flipH="1">
                <a:off x="3754386" y="3393134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2" name="Line 39"/>
              <p:cNvSpPr>
                <a:spLocks noChangeShapeType="1"/>
              </p:cNvSpPr>
              <p:nvPr/>
            </p:nvSpPr>
            <p:spPr bwMode="auto">
              <a:xfrm flipH="1">
                <a:off x="3892499" y="3467405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3973207" y="3467139"/>
                <a:ext cx="0" cy="38532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74" name="Line 30"/>
              <p:cNvSpPr>
                <a:spLocks noChangeShapeType="1"/>
              </p:cNvSpPr>
              <p:nvPr/>
            </p:nvSpPr>
            <p:spPr bwMode="auto">
              <a:xfrm flipH="1">
                <a:off x="3769155" y="3275380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5" name="Line 39"/>
              <p:cNvSpPr>
                <a:spLocks noChangeShapeType="1"/>
              </p:cNvSpPr>
              <p:nvPr/>
            </p:nvSpPr>
            <p:spPr bwMode="auto">
              <a:xfrm flipH="1">
                <a:off x="3907268" y="3349651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flipH="1">
                <a:off x="3971091" y="2736712"/>
                <a:ext cx="313284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971091" y="2736712"/>
                <a:ext cx="0" cy="53776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78" name="Text Box 5"/>
              <p:cNvSpPr txBox="1">
                <a:spLocks noChangeArrowheads="1"/>
              </p:cNvSpPr>
              <p:nvPr/>
            </p:nvSpPr>
            <p:spPr bwMode="auto">
              <a:xfrm>
                <a:off x="3220506" y="3044949"/>
                <a:ext cx="644187" cy="812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 +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5V</a:t>
                </a:r>
              </a:p>
              <a:p>
                <a:pPr>
                  <a:lnSpc>
                    <a:spcPct val="60000"/>
                  </a:lnSpc>
                </a:pPr>
                <a:r>
                  <a:rPr lang="en-US" sz="1400" b="1">
                    <a:latin typeface="Calibri" pitchFamily="34" charset="0"/>
                  </a:rPr>
                  <a:t> _</a:t>
                </a:r>
              </a:p>
            </p:txBody>
          </p:sp>
          <p:sp>
            <p:nvSpPr>
              <p:cNvPr id="22579" name="Text Box 5"/>
              <p:cNvSpPr txBox="1">
                <a:spLocks noChangeArrowheads="1"/>
              </p:cNvSpPr>
              <p:nvPr/>
            </p:nvSpPr>
            <p:spPr bwMode="auto">
              <a:xfrm>
                <a:off x="5839365" y="2620885"/>
                <a:ext cx="724785" cy="996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   +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i="1">
                    <a:latin typeface="Calibri" pitchFamily="34" charset="0"/>
                  </a:rPr>
                  <a:t>v</a:t>
                </a:r>
                <a:r>
                  <a:rPr lang="en-US" sz="1400" i="1" baseline="-25000">
                    <a:latin typeface="Calibri" pitchFamily="34" charset="0"/>
                  </a:rPr>
                  <a:t>o</a:t>
                </a:r>
                <a:r>
                  <a:rPr lang="en-US" sz="1400" i="1">
                    <a:latin typeface="Calibri" pitchFamily="34" charset="0"/>
                  </a:rPr>
                  <a:t>(t)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b="1">
                    <a:latin typeface="Calibri" pitchFamily="34" charset="0"/>
                  </a:rPr>
                  <a:t>   _</a:t>
                </a:r>
              </a:p>
            </p:txBody>
          </p:sp>
          <p:cxnSp>
            <p:nvCxnSpPr>
              <p:cNvPr id="55" name="Straight Connector 54"/>
              <p:cNvCxnSpPr>
                <a:endCxn id="22579" idx="2"/>
              </p:cNvCxnSpPr>
              <p:nvPr/>
            </p:nvCxnSpPr>
            <p:spPr>
              <a:xfrm flipH="1" flipV="1">
                <a:off x="6202181" y="3617458"/>
                <a:ext cx="4234" cy="235007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81" name="TextBox 55"/>
              <p:cNvSpPr txBox="1">
                <a:spLocks noChangeArrowheads="1"/>
              </p:cNvSpPr>
              <p:nvPr/>
            </p:nvSpPr>
            <p:spPr bwMode="auto">
              <a:xfrm>
                <a:off x="4462885" y="949815"/>
                <a:ext cx="545453" cy="410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400">
                    <a:latin typeface="Calibri" pitchFamily="34" charset="0"/>
                  </a:rPr>
                  <a:t>R</a:t>
                </a:r>
                <a:r>
                  <a:rPr lang="en-US" sz="1400" baseline="-25000">
                    <a:latin typeface="Calibri" pitchFamily="34" charset="0"/>
                  </a:rPr>
                  <a:t>2</a:t>
                </a:r>
                <a:endParaRPr lang="en-US" sz="1400">
                  <a:latin typeface="Calibri" pitchFamily="34" charset="0"/>
                </a:endParaRPr>
              </a:p>
            </p:txBody>
          </p:sp>
          <p:sp>
            <p:nvSpPr>
              <p:cNvPr id="22582" name="TextBox 56"/>
              <p:cNvSpPr txBox="1">
                <a:spLocks noChangeArrowheads="1"/>
              </p:cNvSpPr>
              <p:nvPr/>
            </p:nvSpPr>
            <p:spPr bwMode="auto">
              <a:xfrm>
                <a:off x="2613345" y="1677088"/>
                <a:ext cx="683360" cy="410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400">
                    <a:latin typeface="Calibri" pitchFamily="34" charset="0"/>
                  </a:rPr>
                  <a:t>5 k</a:t>
                </a:r>
                <a:r>
                  <a:rPr lang="el-GR" sz="1400">
                    <a:latin typeface="Calibri" pitchFamily="34" charset="0"/>
                  </a:rPr>
                  <a:t>Ω</a:t>
                </a:r>
                <a:endParaRPr lang="en-US" sz="1400">
                  <a:latin typeface="Calibri" pitchFamily="34" charset="0"/>
                </a:endParaRPr>
              </a:p>
            </p:txBody>
          </p:sp>
        </p:grpSp>
        <p:sp>
          <p:nvSpPr>
            <p:cNvPr id="22544" name="TextBox 3"/>
            <p:cNvSpPr txBox="1">
              <a:spLocks noChangeArrowheads="1"/>
            </p:cNvSpPr>
            <p:nvPr/>
          </p:nvSpPr>
          <p:spPr bwMode="auto">
            <a:xfrm>
              <a:off x="6553200" y="2304144"/>
              <a:ext cx="377047" cy="369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alibri" pitchFamily="34" charset="0"/>
                </a:rPr>
                <a:t>V</a:t>
              </a:r>
              <a:r>
                <a:rPr lang="en-US" sz="1800" baseline="-25000">
                  <a:solidFill>
                    <a:srgbClr val="FF0000"/>
                  </a:solidFill>
                  <a:latin typeface="Calibri" pitchFamily="34" charset="0"/>
                </a:rPr>
                <a:t>a</a:t>
              </a:r>
              <a:endParaRPr lang="en-US" sz="18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2545" name="TextBox 71"/>
            <p:cNvSpPr txBox="1">
              <a:spLocks noChangeArrowheads="1"/>
            </p:cNvSpPr>
            <p:nvPr/>
          </p:nvSpPr>
          <p:spPr bwMode="auto">
            <a:xfrm>
              <a:off x="6720114" y="2754868"/>
              <a:ext cx="396284" cy="369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alibri" pitchFamily="34" charset="0"/>
                </a:rPr>
                <a:t>V</a:t>
              </a:r>
              <a:r>
                <a:rPr lang="en-US" sz="1800" baseline="-25000">
                  <a:solidFill>
                    <a:srgbClr val="FF0000"/>
                  </a:solidFill>
                  <a:latin typeface="Calibri" pitchFamily="34" charset="0"/>
                </a:rPr>
                <a:t>b</a:t>
              </a:r>
              <a:endParaRPr lang="en-US" sz="180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22532" name="Tit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325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/>
            <a:r>
              <a:rPr lang="en-US" sz="2400" b="1" smtClean="0">
                <a:latin typeface="Calibri" pitchFamily="34" charset="0"/>
              </a:rPr>
              <a:t>Problem OP-AMP P1</a:t>
            </a:r>
            <a:r>
              <a:rPr lang="en-US" sz="2400" smtClean="0">
                <a:latin typeface="Calibri" pitchFamily="34" charset="0"/>
              </a:rPr>
              <a:t>: - Consider the op-amp circuit shown below. If 𝑣</a:t>
            </a:r>
            <a:r>
              <a:rPr lang="en-US" sz="2400" baseline="-25000" smtClean="0">
                <a:latin typeface="Calibri" pitchFamily="34" charset="0"/>
              </a:rPr>
              <a:t>𝑖𝑛</a:t>
            </a:r>
            <a:r>
              <a:rPr lang="en-US" sz="2400" smtClean="0">
                <a:latin typeface="Calibri" pitchFamily="34" charset="0"/>
              </a:rPr>
              <a:t> (𝑡) = 6 + 9𝑐𝑜𝑠(500𝜋𝑡), calculate the value of R</a:t>
            </a:r>
            <a:r>
              <a:rPr lang="en-US" sz="2400" baseline="-25000" smtClean="0">
                <a:latin typeface="Calibri" pitchFamily="34" charset="0"/>
              </a:rPr>
              <a:t>2</a:t>
            </a:r>
            <a:r>
              <a:rPr lang="en-US" sz="2400" smtClean="0">
                <a:latin typeface="Calibri" pitchFamily="34" charset="0"/>
              </a:rPr>
              <a:t> required to generate a output, </a:t>
            </a:r>
            <a:r>
              <a:rPr lang="en-US" sz="2400" i="1" smtClean="0">
                <a:latin typeface="Calibri" pitchFamily="34" charset="0"/>
              </a:rPr>
              <a:t>v</a:t>
            </a:r>
            <a:r>
              <a:rPr lang="en-US" sz="2400" baseline="-25000" smtClean="0">
                <a:latin typeface="Calibri" pitchFamily="34" charset="0"/>
              </a:rPr>
              <a:t>o</a:t>
            </a:r>
            <a:r>
              <a:rPr lang="en-US" sz="2400" smtClean="0">
                <a:latin typeface="Calibri" pitchFamily="34" charset="0"/>
              </a:rPr>
              <a:t>(t), with zero DC component. What is the resulting output voltage?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22533" name="Content Placeholder 2"/>
          <p:cNvSpPr txBox="1">
            <a:spLocks/>
          </p:cNvSpPr>
          <p:nvPr/>
        </p:nvSpPr>
        <p:spPr bwMode="auto">
          <a:xfrm>
            <a:off x="381000" y="4191000"/>
            <a:ext cx="747236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From summing point constraints: V</a:t>
            </a:r>
            <a:r>
              <a:rPr lang="en-US" baseline="-25000">
                <a:latin typeface="Calibri" pitchFamily="34" charset="0"/>
              </a:rPr>
              <a:t>a</a:t>
            </a:r>
            <a:r>
              <a:rPr lang="en-US">
                <a:latin typeface="Calibri" pitchFamily="34" charset="0"/>
              </a:rPr>
              <a:t> = V</a:t>
            </a:r>
            <a:r>
              <a:rPr lang="en-US" baseline="-25000">
                <a:latin typeface="Calibri" pitchFamily="34" charset="0"/>
              </a:rPr>
              <a:t>b</a:t>
            </a:r>
            <a:r>
              <a:rPr lang="en-US">
                <a:latin typeface="Calibri" pitchFamily="34" charset="0"/>
              </a:rPr>
              <a:t> 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From KVL2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From KVL1 and Ohms law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Therefore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/>
          </a:p>
        </p:txBody>
      </p:sp>
      <p:graphicFrame>
        <p:nvGraphicFramePr>
          <p:cNvPr id="22534" name="Object 3"/>
          <p:cNvGraphicFramePr>
            <a:graphicFrameLocks noChangeAspect="1"/>
          </p:cNvGraphicFramePr>
          <p:nvPr/>
        </p:nvGraphicFramePr>
        <p:xfrm>
          <a:off x="2514600" y="4648200"/>
          <a:ext cx="18494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952087" imgH="228501" progId="Equation.3">
                  <p:embed/>
                </p:oleObj>
              </mc:Choice>
              <mc:Fallback>
                <p:oleObj name="Equation" r:id="rId3" imgW="95208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648200"/>
                        <a:ext cx="184943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4"/>
          <p:cNvGraphicFramePr>
            <a:graphicFrameLocks noChangeAspect="1"/>
          </p:cNvGraphicFramePr>
          <p:nvPr/>
        </p:nvGraphicFramePr>
        <p:xfrm>
          <a:off x="4724400" y="4951413"/>
          <a:ext cx="1379538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710891" imgH="393529" progId="Equation.3">
                  <p:embed/>
                </p:oleObj>
              </mc:Choice>
              <mc:Fallback>
                <p:oleObj name="Equation" r:id="rId5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951413"/>
                        <a:ext cx="1379538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5"/>
          <p:cNvGraphicFramePr>
            <a:graphicFrameLocks noChangeAspect="1"/>
          </p:cNvGraphicFramePr>
          <p:nvPr/>
        </p:nvGraphicFramePr>
        <p:xfrm>
          <a:off x="2057400" y="5915025"/>
          <a:ext cx="38862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7" imgW="2057400" imgH="393480" progId="Equation.3">
                  <p:embed/>
                </p:oleObj>
              </mc:Choice>
              <mc:Fallback>
                <p:oleObj name="Equation" r:id="rId7" imgW="2057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915025"/>
                        <a:ext cx="38862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537" name="Straight Arrow Connector 73"/>
          <p:cNvCxnSpPr>
            <a:cxnSpLocks noChangeShapeType="1"/>
          </p:cNvCxnSpPr>
          <p:nvPr/>
        </p:nvCxnSpPr>
        <p:spPr bwMode="auto">
          <a:xfrm>
            <a:off x="5943600" y="2743200"/>
            <a:ext cx="533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8" name="TextBox 3"/>
          <p:cNvSpPr txBox="1">
            <a:spLocks noChangeArrowheads="1"/>
          </p:cNvSpPr>
          <p:nvPr/>
        </p:nvSpPr>
        <p:spPr bwMode="auto">
          <a:xfrm>
            <a:off x="5943600" y="2667000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latin typeface="Calibri" pitchFamily="34" charset="0"/>
              </a:rPr>
              <a:t>i</a:t>
            </a:r>
            <a:r>
              <a:rPr lang="en-US" sz="1800" baseline="-25000">
                <a:solidFill>
                  <a:srgbClr val="FF0000"/>
                </a:solidFill>
                <a:latin typeface="Calibri" pitchFamily="34" charset="0"/>
              </a:rPr>
              <a:t>in</a:t>
            </a:r>
            <a:endParaRPr lang="en-US" sz="1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539" name="Freeform 81"/>
          <p:cNvSpPr>
            <a:spLocks/>
          </p:cNvSpPr>
          <p:nvPr/>
        </p:nvSpPr>
        <p:spPr bwMode="auto">
          <a:xfrm>
            <a:off x="7065963" y="2139950"/>
            <a:ext cx="1189037" cy="1620838"/>
          </a:xfrm>
          <a:custGeom>
            <a:avLst/>
            <a:gdLst>
              <a:gd name="T0" fmla="*/ 4483 w 1188641"/>
              <a:gd name="T1" fmla="*/ 555397 h 1621410"/>
              <a:gd name="T2" fmla="*/ 23365 w 1188641"/>
              <a:gd name="T3" fmla="*/ 207097 h 1621410"/>
              <a:gd name="T4" fmla="*/ 89440 w 1188641"/>
              <a:gd name="T5" fmla="*/ 141202 h 1621410"/>
              <a:gd name="T6" fmla="*/ 155516 w 1188641"/>
              <a:gd name="T7" fmla="*/ 84721 h 1621410"/>
              <a:gd name="T8" fmla="*/ 183832 w 1188641"/>
              <a:gd name="T9" fmla="*/ 56480 h 1621410"/>
              <a:gd name="T10" fmla="*/ 287667 w 1188641"/>
              <a:gd name="T11" fmla="*/ 18825 h 1621410"/>
              <a:gd name="T12" fmla="*/ 325422 w 1188641"/>
              <a:gd name="T13" fmla="*/ 0 h 1621410"/>
              <a:gd name="T14" fmla="*/ 608606 w 1188641"/>
              <a:gd name="T15" fmla="*/ 9414 h 1621410"/>
              <a:gd name="T16" fmla="*/ 721876 w 1188641"/>
              <a:gd name="T17" fmla="*/ 18825 h 1621410"/>
              <a:gd name="T18" fmla="*/ 750197 w 1188641"/>
              <a:gd name="T19" fmla="*/ 37655 h 1621410"/>
              <a:gd name="T20" fmla="*/ 797392 w 1188641"/>
              <a:gd name="T21" fmla="*/ 94136 h 1621410"/>
              <a:gd name="T22" fmla="*/ 825711 w 1188641"/>
              <a:gd name="T23" fmla="*/ 122376 h 1621410"/>
              <a:gd name="T24" fmla="*/ 835150 w 1188641"/>
              <a:gd name="T25" fmla="*/ 150616 h 1621410"/>
              <a:gd name="T26" fmla="*/ 863467 w 1188641"/>
              <a:gd name="T27" fmla="*/ 178857 h 1621410"/>
              <a:gd name="T28" fmla="*/ 882347 w 1188641"/>
              <a:gd name="T29" fmla="*/ 207097 h 1621410"/>
              <a:gd name="T30" fmla="*/ 910664 w 1188641"/>
              <a:gd name="T31" fmla="*/ 291818 h 1621410"/>
              <a:gd name="T32" fmla="*/ 920103 w 1188641"/>
              <a:gd name="T33" fmla="*/ 320059 h 1621410"/>
              <a:gd name="T34" fmla="*/ 948423 w 1188641"/>
              <a:gd name="T35" fmla="*/ 348299 h 1621410"/>
              <a:gd name="T36" fmla="*/ 976740 w 1188641"/>
              <a:gd name="T37" fmla="*/ 414195 h 1621410"/>
              <a:gd name="T38" fmla="*/ 986179 w 1188641"/>
              <a:gd name="T39" fmla="*/ 442435 h 1621410"/>
              <a:gd name="T40" fmla="*/ 995619 w 1188641"/>
              <a:gd name="T41" fmla="*/ 480088 h 1621410"/>
              <a:gd name="T42" fmla="*/ 1023937 w 1188641"/>
              <a:gd name="T43" fmla="*/ 508329 h 1621410"/>
              <a:gd name="T44" fmla="*/ 1033377 w 1188641"/>
              <a:gd name="T45" fmla="*/ 555397 h 1621410"/>
              <a:gd name="T46" fmla="*/ 1042816 w 1188641"/>
              <a:gd name="T47" fmla="*/ 583637 h 1621410"/>
              <a:gd name="T48" fmla="*/ 1061695 w 1188641"/>
              <a:gd name="T49" fmla="*/ 658944 h 1621410"/>
              <a:gd name="T50" fmla="*/ 1080575 w 1188641"/>
              <a:gd name="T51" fmla="*/ 687184 h 1621410"/>
              <a:gd name="T52" fmla="*/ 1099452 w 1188641"/>
              <a:gd name="T53" fmla="*/ 743666 h 1621410"/>
              <a:gd name="T54" fmla="*/ 1108891 w 1188641"/>
              <a:gd name="T55" fmla="*/ 781320 h 1621410"/>
              <a:gd name="T56" fmla="*/ 1146650 w 1188641"/>
              <a:gd name="T57" fmla="*/ 856629 h 1621410"/>
              <a:gd name="T58" fmla="*/ 1156089 w 1188641"/>
              <a:gd name="T59" fmla="*/ 903697 h 1621410"/>
              <a:gd name="T60" fmla="*/ 1174967 w 1188641"/>
              <a:gd name="T61" fmla="*/ 979004 h 1621410"/>
              <a:gd name="T62" fmla="*/ 1174967 w 1188641"/>
              <a:gd name="T63" fmla="*/ 1233170 h 1621410"/>
              <a:gd name="T64" fmla="*/ 1146650 w 1188641"/>
              <a:gd name="T65" fmla="*/ 1289651 h 1621410"/>
              <a:gd name="T66" fmla="*/ 1108891 w 1188641"/>
              <a:gd name="T67" fmla="*/ 1364958 h 1621410"/>
              <a:gd name="T68" fmla="*/ 1099452 w 1188641"/>
              <a:gd name="T69" fmla="*/ 1393199 h 1621410"/>
              <a:gd name="T70" fmla="*/ 995619 w 1188641"/>
              <a:gd name="T71" fmla="*/ 1477920 h 1621410"/>
              <a:gd name="T72" fmla="*/ 976740 w 1188641"/>
              <a:gd name="T73" fmla="*/ 1506160 h 1621410"/>
              <a:gd name="T74" fmla="*/ 938983 w 1188641"/>
              <a:gd name="T75" fmla="*/ 1524988 h 1621410"/>
              <a:gd name="T76" fmla="*/ 910664 w 1188641"/>
              <a:gd name="T77" fmla="*/ 1543815 h 1621410"/>
              <a:gd name="T78" fmla="*/ 844589 w 1188641"/>
              <a:gd name="T79" fmla="*/ 1581469 h 1621410"/>
              <a:gd name="T80" fmla="*/ 816271 w 1188641"/>
              <a:gd name="T81" fmla="*/ 1600296 h 1621410"/>
              <a:gd name="T82" fmla="*/ 721876 w 1188641"/>
              <a:gd name="T83" fmla="*/ 1619123 h 1621410"/>
              <a:gd name="T84" fmla="*/ 438696 w 1188641"/>
              <a:gd name="T85" fmla="*/ 1609710 h 1621410"/>
              <a:gd name="T86" fmla="*/ 372620 w 1188641"/>
              <a:gd name="T87" fmla="*/ 1562642 h 1621410"/>
              <a:gd name="T88" fmla="*/ 344304 w 1188641"/>
              <a:gd name="T89" fmla="*/ 1553228 h 1621410"/>
              <a:gd name="T90" fmla="*/ 315984 w 1188641"/>
              <a:gd name="T91" fmla="*/ 1524988 h 1621410"/>
              <a:gd name="T92" fmla="*/ 278228 w 1188641"/>
              <a:gd name="T93" fmla="*/ 1468507 h 1621410"/>
              <a:gd name="T94" fmla="*/ 268787 w 1188641"/>
              <a:gd name="T95" fmla="*/ 1430854 h 1621410"/>
              <a:gd name="T96" fmla="*/ 259347 w 1188641"/>
              <a:gd name="T97" fmla="*/ 1459094 h 1621410"/>
              <a:gd name="T98" fmla="*/ 259347 w 1188641"/>
              <a:gd name="T99" fmla="*/ 1534402 h 162141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188641"/>
              <a:gd name="T151" fmla="*/ 0 h 1621410"/>
              <a:gd name="T152" fmla="*/ 1188641 w 1188641"/>
              <a:gd name="T153" fmla="*/ 1621410 h 162141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188641" h="1621410">
                <a:moveTo>
                  <a:pt x="4479" y="556181"/>
                </a:moveTo>
                <a:cubicBezTo>
                  <a:pt x="10764" y="439917"/>
                  <a:pt x="0" y="321461"/>
                  <a:pt x="23333" y="207389"/>
                </a:cubicBezTo>
                <a:cubicBezTo>
                  <a:pt x="29567" y="176913"/>
                  <a:pt x="67324" y="163398"/>
                  <a:pt x="89320" y="141402"/>
                </a:cubicBezTo>
                <a:cubicBezTo>
                  <a:pt x="159503" y="71219"/>
                  <a:pt x="70648" y="157408"/>
                  <a:pt x="155308" y="84841"/>
                </a:cubicBezTo>
                <a:cubicBezTo>
                  <a:pt x="165430" y="76165"/>
                  <a:pt x="172283" y="63626"/>
                  <a:pt x="183588" y="56560"/>
                </a:cubicBezTo>
                <a:cubicBezTo>
                  <a:pt x="213543" y="37838"/>
                  <a:pt x="256516" y="34236"/>
                  <a:pt x="287283" y="18853"/>
                </a:cubicBezTo>
                <a:lnTo>
                  <a:pt x="324990" y="0"/>
                </a:lnTo>
                <a:lnTo>
                  <a:pt x="607795" y="9426"/>
                </a:lnTo>
                <a:cubicBezTo>
                  <a:pt x="645590" y="11226"/>
                  <a:pt x="683813" y="11432"/>
                  <a:pt x="720916" y="18853"/>
                </a:cubicBezTo>
                <a:cubicBezTo>
                  <a:pt x="732026" y="21075"/>
                  <a:pt x="740493" y="30454"/>
                  <a:pt x="749197" y="37707"/>
                </a:cubicBezTo>
                <a:cubicBezTo>
                  <a:pt x="794262" y="75261"/>
                  <a:pt x="762626" y="53822"/>
                  <a:pt x="796331" y="94268"/>
                </a:cubicBezTo>
                <a:cubicBezTo>
                  <a:pt x="804865" y="104509"/>
                  <a:pt x="815184" y="113121"/>
                  <a:pt x="824611" y="122548"/>
                </a:cubicBezTo>
                <a:cubicBezTo>
                  <a:pt x="827753" y="131975"/>
                  <a:pt x="828526" y="142560"/>
                  <a:pt x="834038" y="150828"/>
                </a:cubicBezTo>
                <a:cubicBezTo>
                  <a:pt x="841433" y="161921"/>
                  <a:pt x="853783" y="168867"/>
                  <a:pt x="862318" y="179109"/>
                </a:cubicBezTo>
                <a:cubicBezTo>
                  <a:pt x="869571" y="187813"/>
                  <a:pt x="874887" y="197962"/>
                  <a:pt x="881172" y="207389"/>
                </a:cubicBezTo>
                <a:cubicBezTo>
                  <a:pt x="897063" y="286844"/>
                  <a:pt x="880181" y="223930"/>
                  <a:pt x="909452" y="292230"/>
                </a:cubicBezTo>
                <a:cubicBezTo>
                  <a:pt x="913366" y="301364"/>
                  <a:pt x="913367" y="312243"/>
                  <a:pt x="918879" y="320511"/>
                </a:cubicBezTo>
                <a:cubicBezTo>
                  <a:pt x="926274" y="331603"/>
                  <a:pt x="937733" y="339364"/>
                  <a:pt x="947160" y="348791"/>
                </a:cubicBezTo>
                <a:cubicBezTo>
                  <a:pt x="966776" y="427265"/>
                  <a:pt x="942891" y="349683"/>
                  <a:pt x="975440" y="414779"/>
                </a:cubicBezTo>
                <a:cubicBezTo>
                  <a:pt x="979884" y="423667"/>
                  <a:pt x="982137" y="433505"/>
                  <a:pt x="984867" y="443059"/>
                </a:cubicBezTo>
                <a:cubicBezTo>
                  <a:pt x="988426" y="455517"/>
                  <a:pt x="987866" y="469518"/>
                  <a:pt x="994294" y="480767"/>
                </a:cubicBezTo>
                <a:cubicBezTo>
                  <a:pt x="1000908" y="492342"/>
                  <a:pt x="1013147" y="499620"/>
                  <a:pt x="1022574" y="509047"/>
                </a:cubicBezTo>
                <a:cubicBezTo>
                  <a:pt x="1025716" y="524758"/>
                  <a:pt x="1028115" y="540637"/>
                  <a:pt x="1032001" y="556181"/>
                </a:cubicBezTo>
                <a:cubicBezTo>
                  <a:pt x="1034411" y="565821"/>
                  <a:pt x="1039018" y="574821"/>
                  <a:pt x="1041428" y="584461"/>
                </a:cubicBezTo>
                <a:cubicBezTo>
                  <a:pt x="1046807" y="605977"/>
                  <a:pt x="1049506" y="638326"/>
                  <a:pt x="1060281" y="659876"/>
                </a:cubicBezTo>
                <a:cubicBezTo>
                  <a:pt x="1065348" y="670009"/>
                  <a:pt x="1072850" y="678729"/>
                  <a:pt x="1079135" y="688156"/>
                </a:cubicBezTo>
                <a:cubicBezTo>
                  <a:pt x="1085419" y="707010"/>
                  <a:pt x="1093168" y="725437"/>
                  <a:pt x="1097988" y="744717"/>
                </a:cubicBezTo>
                <a:cubicBezTo>
                  <a:pt x="1101130" y="757286"/>
                  <a:pt x="1102311" y="770516"/>
                  <a:pt x="1107415" y="782424"/>
                </a:cubicBezTo>
                <a:cubicBezTo>
                  <a:pt x="1146321" y="873203"/>
                  <a:pt x="1106132" y="727871"/>
                  <a:pt x="1145122" y="857839"/>
                </a:cubicBezTo>
                <a:cubicBezTo>
                  <a:pt x="1149726" y="873186"/>
                  <a:pt x="1150946" y="889361"/>
                  <a:pt x="1154549" y="904973"/>
                </a:cubicBezTo>
                <a:cubicBezTo>
                  <a:pt x="1160376" y="930221"/>
                  <a:pt x="1167118" y="955249"/>
                  <a:pt x="1173403" y="980387"/>
                </a:cubicBezTo>
                <a:cubicBezTo>
                  <a:pt x="1186960" y="1102395"/>
                  <a:pt x="1188641" y="1074912"/>
                  <a:pt x="1173403" y="1234911"/>
                </a:cubicBezTo>
                <a:cubicBezTo>
                  <a:pt x="1170830" y="1261928"/>
                  <a:pt x="1157588" y="1268618"/>
                  <a:pt x="1145122" y="1291472"/>
                </a:cubicBezTo>
                <a:cubicBezTo>
                  <a:pt x="1131664" y="1316145"/>
                  <a:pt x="1116303" y="1340223"/>
                  <a:pt x="1107415" y="1366886"/>
                </a:cubicBezTo>
                <a:cubicBezTo>
                  <a:pt x="1104273" y="1376313"/>
                  <a:pt x="1104196" y="1387408"/>
                  <a:pt x="1097988" y="1395167"/>
                </a:cubicBezTo>
                <a:cubicBezTo>
                  <a:pt x="1047373" y="1458436"/>
                  <a:pt x="1048390" y="1452959"/>
                  <a:pt x="994294" y="1480008"/>
                </a:cubicBezTo>
                <a:cubicBezTo>
                  <a:pt x="988009" y="1489435"/>
                  <a:pt x="984144" y="1501035"/>
                  <a:pt x="975440" y="1508288"/>
                </a:cubicBezTo>
                <a:cubicBezTo>
                  <a:pt x="964644" y="1517284"/>
                  <a:pt x="949934" y="1520170"/>
                  <a:pt x="937733" y="1527142"/>
                </a:cubicBezTo>
                <a:cubicBezTo>
                  <a:pt x="927896" y="1532763"/>
                  <a:pt x="918156" y="1538742"/>
                  <a:pt x="909452" y="1545995"/>
                </a:cubicBezTo>
                <a:cubicBezTo>
                  <a:pt x="861311" y="1586112"/>
                  <a:pt x="904504" y="1568443"/>
                  <a:pt x="843465" y="1583703"/>
                </a:cubicBezTo>
                <a:cubicBezTo>
                  <a:pt x="834038" y="1589987"/>
                  <a:pt x="825318" y="1597489"/>
                  <a:pt x="815184" y="1602556"/>
                </a:cubicBezTo>
                <a:cubicBezTo>
                  <a:pt x="788857" y="1615719"/>
                  <a:pt x="745239" y="1617935"/>
                  <a:pt x="720916" y="1621410"/>
                </a:cubicBezTo>
                <a:cubicBezTo>
                  <a:pt x="626648" y="1618268"/>
                  <a:pt x="532067" y="1620273"/>
                  <a:pt x="438112" y="1611983"/>
                </a:cubicBezTo>
                <a:cubicBezTo>
                  <a:pt x="400600" y="1608673"/>
                  <a:pt x="398845" y="1582663"/>
                  <a:pt x="372124" y="1564849"/>
                </a:cubicBezTo>
                <a:cubicBezTo>
                  <a:pt x="363856" y="1559337"/>
                  <a:pt x="353271" y="1558564"/>
                  <a:pt x="343844" y="1555422"/>
                </a:cubicBezTo>
                <a:cubicBezTo>
                  <a:pt x="334417" y="1545995"/>
                  <a:pt x="323749" y="1537665"/>
                  <a:pt x="315564" y="1527142"/>
                </a:cubicBezTo>
                <a:cubicBezTo>
                  <a:pt x="301652" y="1509256"/>
                  <a:pt x="277856" y="1470581"/>
                  <a:pt x="277856" y="1470581"/>
                </a:cubicBezTo>
                <a:cubicBezTo>
                  <a:pt x="274714" y="1458012"/>
                  <a:pt x="280018" y="1438668"/>
                  <a:pt x="268430" y="1432874"/>
                </a:cubicBezTo>
                <a:cubicBezTo>
                  <a:pt x="259543" y="1428430"/>
                  <a:pt x="259903" y="1451258"/>
                  <a:pt x="259003" y="1461154"/>
                </a:cubicBezTo>
                <a:cubicBezTo>
                  <a:pt x="256727" y="1486189"/>
                  <a:pt x="259003" y="1511431"/>
                  <a:pt x="259003" y="1536569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Freeform 82"/>
          <p:cNvSpPr>
            <a:spLocks/>
          </p:cNvSpPr>
          <p:nvPr/>
        </p:nvSpPr>
        <p:spPr bwMode="auto">
          <a:xfrm>
            <a:off x="5715000" y="3048000"/>
            <a:ext cx="1163638" cy="865188"/>
          </a:xfrm>
          <a:custGeom>
            <a:avLst/>
            <a:gdLst>
              <a:gd name="T0" fmla="*/ 4029 w 1188641"/>
              <a:gd name="T1" fmla="*/ 24075 h 1621410"/>
              <a:gd name="T2" fmla="*/ 20985 w 1188641"/>
              <a:gd name="T3" fmla="*/ 8977 h 1621410"/>
              <a:gd name="T4" fmla="*/ 80337 w 1188641"/>
              <a:gd name="T5" fmla="*/ 6120 h 1621410"/>
              <a:gd name="T6" fmla="*/ 139687 w 1188641"/>
              <a:gd name="T7" fmla="*/ 3672 h 1621410"/>
              <a:gd name="T8" fmla="*/ 165122 w 1188641"/>
              <a:gd name="T9" fmla="*/ 2448 h 1621410"/>
              <a:gd name="T10" fmla="*/ 258388 w 1188641"/>
              <a:gd name="T11" fmla="*/ 816 h 1621410"/>
              <a:gd name="T12" fmla="*/ 292302 w 1188641"/>
              <a:gd name="T13" fmla="*/ 0 h 1621410"/>
              <a:gd name="T14" fmla="*/ 546663 w 1188641"/>
              <a:gd name="T15" fmla="*/ 408 h 1621410"/>
              <a:gd name="T16" fmla="*/ 648406 w 1188641"/>
              <a:gd name="T17" fmla="*/ 816 h 1621410"/>
              <a:gd name="T18" fmla="*/ 673842 w 1188641"/>
              <a:gd name="T19" fmla="*/ 1632 h 1621410"/>
              <a:gd name="T20" fmla="*/ 716236 w 1188641"/>
              <a:gd name="T21" fmla="*/ 4080 h 1621410"/>
              <a:gd name="T22" fmla="*/ 741671 w 1188641"/>
              <a:gd name="T23" fmla="*/ 5305 h 1621410"/>
              <a:gd name="T24" fmla="*/ 750149 w 1188641"/>
              <a:gd name="T25" fmla="*/ 6529 h 1621410"/>
              <a:gd name="T26" fmla="*/ 775584 w 1188641"/>
              <a:gd name="T27" fmla="*/ 7753 h 1621410"/>
              <a:gd name="T28" fmla="*/ 792543 w 1188641"/>
              <a:gd name="T29" fmla="*/ 8977 h 1621410"/>
              <a:gd name="T30" fmla="*/ 817978 w 1188641"/>
              <a:gd name="T31" fmla="*/ 12650 h 1621410"/>
              <a:gd name="T32" fmla="*/ 826457 w 1188641"/>
              <a:gd name="T33" fmla="*/ 13874 h 1621410"/>
              <a:gd name="T34" fmla="*/ 851893 w 1188641"/>
              <a:gd name="T35" fmla="*/ 15098 h 1621410"/>
              <a:gd name="T36" fmla="*/ 877329 w 1188641"/>
              <a:gd name="T37" fmla="*/ 17954 h 1621410"/>
              <a:gd name="T38" fmla="*/ 885808 w 1188641"/>
              <a:gd name="T39" fmla="*/ 19178 h 1621410"/>
              <a:gd name="T40" fmla="*/ 894287 w 1188641"/>
              <a:gd name="T41" fmla="*/ 20810 h 1621410"/>
              <a:gd name="T42" fmla="*/ 919722 w 1188641"/>
              <a:gd name="T43" fmla="*/ 22035 h 1621410"/>
              <a:gd name="T44" fmla="*/ 928201 w 1188641"/>
              <a:gd name="T45" fmla="*/ 24075 h 1621410"/>
              <a:gd name="T46" fmla="*/ 936680 w 1188641"/>
              <a:gd name="T47" fmla="*/ 25299 h 1621410"/>
              <a:gd name="T48" fmla="*/ 953637 w 1188641"/>
              <a:gd name="T49" fmla="*/ 28563 h 1621410"/>
              <a:gd name="T50" fmla="*/ 970595 w 1188641"/>
              <a:gd name="T51" fmla="*/ 29787 h 1621410"/>
              <a:gd name="T52" fmla="*/ 987551 w 1188641"/>
              <a:gd name="T53" fmla="*/ 32235 h 1621410"/>
              <a:gd name="T54" fmla="*/ 996030 w 1188641"/>
              <a:gd name="T55" fmla="*/ 33868 h 1621410"/>
              <a:gd name="T56" fmla="*/ 1029944 w 1188641"/>
              <a:gd name="T57" fmla="*/ 37132 h 1621410"/>
              <a:gd name="T58" fmla="*/ 1038422 w 1188641"/>
              <a:gd name="T59" fmla="*/ 39172 h 1621410"/>
              <a:gd name="T60" fmla="*/ 1055381 w 1188641"/>
              <a:gd name="T61" fmla="*/ 42436 h 1621410"/>
              <a:gd name="T62" fmla="*/ 1055381 w 1188641"/>
              <a:gd name="T63" fmla="*/ 53454 h 1621410"/>
              <a:gd name="T64" fmla="*/ 1029944 w 1188641"/>
              <a:gd name="T65" fmla="*/ 55902 h 1621410"/>
              <a:gd name="T66" fmla="*/ 996030 w 1188641"/>
              <a:gd name="T67" fmla="*/ 59166 h 1621410"/>
              <a:gd name="T68" fmla="*/ 987551 w 1188641"/>
              <a:gd name="T69" fmla="*/ 60390 h 1621410"/>
              <a:gd name="T70" fmla="*/ 894287 w 1188641"/>
              <a:gd name="T71" fmla="*/ 64063 h 1621410"/>
              <a:gd name="T72" fmla="*/ 877329 w 1188641"/>
              <a:gd name="T73" fmla="*/ 65287 h 1621410"/>
              <a:gd name="T74" fmla="*/ 843414 w 1188641"/>
              <a:gd name="T75" fmla="*/ 66103 h 1621410"/>
              <a:gd name="T76" fmla="*/ 817978 w 1188641"/>
              <a:gd name="T77" fmla="*/ 66919 h 1621410"/>
              <a:gd name="T78" fmla="*/ 758628 w 1188641"/>
              <a:gd name="T79" fmla="*/ 68551 h 1621410"/>
              <a:gd name="T80" fmla="*/ 733191 w 1188641"/>
              <a:gd name="T81" fmla="*/ 69368 h 1621410"/>
              <a:gd name="T82" fmla="*/ 648406 w 1188641"/>
              <a:gd name="T83" fmla="*/ 70184 h 1621410"/>
              <a:gd name="T84" fmla="*/ 394046 w 1188641"/>
              <a:gd name="T85" fmla="*/ 69775 h 1621410"/>
              <a:gd name="T86" fmla="*/ 334695 w 1188641"/>
              <a:gd name="T87" fmla="*/ 67735 h 1621410"/>
              <a:gd name="T88" fmla="*/ 309259 w 1188641"/>
              <a:gd name="T89" fmla="*/ 67327 h 1621410"/>
              <a:gd name="T90" fmla="*/ 283824 w 1188641"/>
              <a:gd name="T91" fmla="*/ 66103 h 1621410"/>
              <a:gd name="T92" fmla="*/ 249909 w 1188641"/>
              <a:gd name="T93" fmla="*/ 63655 h 1621410"/>
              <a:gd name="T94" fmla="*/ 241431 w 1188641"/>
              <a:gd name="T95" fmla="*/ 62023 h 1621410"/>
              <a:gd name="T96" fmla="*/ 232952 w 1188641"/>
              <a:gd name="T97" fmla="*/ 63247 h 1621410"/>
              <a:gd name="T98" fmla="*/ 232952 w 1188641"/>
              <a:gd name="T99" fmla="*/ 66511 h 162141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188641"/>
              <a:gd name="T151" fmla="*/ 0 h 1621410"/>
              <a:gd name="T152" fmla="*/ 1188641 w 1188641"/>
              <a:gd name="T153" fmla="*/ 1621410 h 162141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188641" h="1621410">
                <a:moveTo>
                  <a:pt x="4479" y="556181"/>
                </a:moveTo>
                <a:cubicBezTo>
                  <a:pt x="10764" y="439917"/>
                  <a:pt x="0" y="321461"/>
                  <a:pt x="23333" y="207389"/>
                </a:cubicBezTo>
                <a:cubicBezTo>
                  <a:pt x="29567" y="176913"/>
                  <a:pt x="67324" y="163398"/>
                  <a:pt x="89320" y="141402"/>
                </a:cubicBezTo>
                <a:cubicBezTo>
                  <a:pt x="159503" y="71219"/>
                  <a:pt x="70648" y="157408"/>
                  <a:pt x="155308" y="84841"/>
                </a:cubicBezTo>
                <a:cubicBezTo>
                  <a:pt x="165430" y="76165"/>
                  <a:pt x="172283" y="63626"/>
                  <a:pt x="183588" y="56560"/>
                </a:cubicBezTo>
                <a:cubicBezTo>
                  <a:pt x="213543" y="37838"/>
                  <a:pt x="256516" y="34236"/>
                  <a:pt x="287283" y="18853"/>
                </a:cubicBezTo>
                <a:lnTo>
                  <a:pt x="324990" y="0"/>
                </a:lnTo>
                <a:lnTo>
                  <a:pt x="607795" y="9426"/>
                </a:lnTo>
                <a:cubicBezTo>
                  <a:pt x="645590" y="11226"/>
                  <a:pt x="683813" y="11432"/>
                  <a:pt x="720916" y="18853"/>
                </a:cubicBezTo>
                <a:cubicBezTo>
                  <a:pt x="732026" y="21075"/>
                  <a:pt x="740493" y="30454"/>
                  <a:pt x="749197" y="37707"/>
                </a:cubicBezTo>
                <a:cubicBezTo>
                  <a:pt x="794262" y="75261"/>
                  <a:pt x="762626" y="53822"/>
                  <a:pt x="796331" y="94268"/>
                </a:cubicBezTo>
                <a:cubicBezTo>
                  <a:pt x="804865" y="104509"/>
                  <a:pt x="815184" y="113121"/>
                  <a:pt x="824611" y="122548"/>
                </a:cubicBezTo>
                <a:cubicBezTo>
                  <a:pt x="827753" y="131975"/>
                  <a:pt x="828526" y="142560"/>
                  <a:pt x="834038" y="150828"/>
                </a:cubicBezTo>
                <a:cubicBezTo>
                  <a:pt x="841433" y="161921"/>
                  <a:pt x="853783" y="168867"/>
                  <a:pt x="862318" y="179109"/>
                </a:cubicBezTo>
                <a:cubicBezTo>
                  <a:pt x="869571" y="187813"/>
                  <a:pt x="874887" y="197962"/>
                  <a:pt x="881172" y="207389"/>
                </a:cubicBezTo>
                <a:cubicBezTo>
                  <a:pt x="897063" y="286844"/>
                  <a:pt x="880181" y="223930"/>
                  <a:pt x="909452" y="292230"/>
                </a:cubicBezTo>
                <a:cubicBezTo>
                  <a:pt x="913366" y="301364"/>
                  <a:pt x="913367" y="312243"/>
                  <a:pt x="918879" y="320511"/>
                </a:cubicBezTo>
                <a:cubicBezTo>
                  <a:pt x="926274" y="331603"/>
                  <a:pt x="937733" y="339364"/>
                  <a:pt x="947160" y="348791"/>
                </a:cubicBezTo>
                <a:cubicBezTo>
                  <a:pt x="966776" y="427265"/>
                  <a:pt x="942891" y="349683"/>
                  <a:pt x="975440" y="414779"/>
                </a:cubicBezTo>
                <a:cubicBezTo>
                  <a:pt x="979884" y="423667"/>
                  <a:pt x="982137" y="433505"/>
                  <a:pt x="984867" y="443059"/>
                </a:cubicBezTo>
                <a:cubicBezTo>
                  <a:pt x="988426" y="455517"/>
                  <a:pt x="987866" y="469518"/>
                  <a:pt x="994294" y="480767"/>
                </a:cubicBezTo>
                <a:cubicBezTo>
                  <a:pt x="1000908" y="492342"/>
                  <a:pt x="1013147" y="499620"/>
                  <a:pt x="1022574" y="509047"/>
                </a:cubicBezTo>
                <a:cubicBezTo>
                  <a:pt x="1025716" y="524758"/>
                  <a:pt x="1028115" y="540637"/>
                  <a:pt x="1032001" y="556181"/>
                </a:cubicBezTo>
                <a:cubicBezTo>
                  <a:pt x="1034411" y="565821"/>
                  <a:pt x="1039018" y="574821"/>
                  <a:pt x="1041428" y="584461"/>
                </a:cubicBezTo>
                <a:cubicBezTo>
                  <a:pt x="1046807" y="605977"/>
                  <a:pt x="1049506" y="638326"/>
                  <a:pt x="1060281" y="659876"/>
                </a:cubicBezTo>
                <a:cubicBezTo>
                  <a:pt x="1065348" y="670009"/>
                  <a:pt x="1072850" y="678729"/>
                  <a:pt x="1079135" y="688156"/>
                </a:cubicBezTo>
                <a:cubicBezTo>
                  <a:pt x="1085419" y="707010"/>
                  <a:pt x="1093168" y="725437"/>
                  <a:pt x="1097988" y="744717"/>
                </a:cubicBezTo>
                <a:cubicBezTo>
                  <a:pt x="1101130" y="757286"/>
                  <a:pt x="1102311" y="770516"/>
                  <a:pt x="1107415" y="782424"/>
                </a:cubicBezTo>
                <a:cubicBezTo>
                  <a:pt x="1146321" y="873203"/>
                  <a:pt x="1106132" y="727871"/>
                  <a:pt x="1145122" y="857839"/>
                </a:cubicBezTo>
                <a:cubicBezTo>
                  <a:pt x="1149726" y="873186"/>
                  <a:pt x="1150946" y="889361"/>
                  <a:pt x="1154549" y="904973"/>
                </a:cubicBezTo>
                <a:cubicBezTo>
                  <a:pt x="1160376" y="930221"/>
                  <a:pt x="1167118" y="955249"/>
                  <a:pt x="1173403" y="980387"/>
                </a:cubicBezTo>
                <a:cubicBezTo>
                  <a:pt x="1186960" y="1102395"/>
                  <a:pt x="1188641" y="1074912"/>
                  <a:pt x="1173403" y="1234911"/>
                </a:cubicBezTo>
                <a:cubicBezTo>
                  <a:pt x="1170830" y="1261928"/>
                  <a:pt x="1157588" y="1268618"/>
                  <a:pt x="1145122" y="1291472"/>
                </a:cubicBezTo>
                <a:cubicBezTo>
                  <a:pt x="1131664" y="1316145"/>
                  <a:pt x="1116303" y="1340223"/>
                  <a:pt x="1107415" y="1366886"/>
                </a:cubicBezTo>
                <a:cubicBezTo>
                  <a:pt x="1104273" y="1376313"/>
                  <a:pt x="1104196" y="1387408"/>
                  <a:pt x="1097988" y="1395167"/>
                </a:cubicBezTo>
                <a:cubicBezTo>
                  <a:pt x="1047373" y="1458436"/>
                  <a:pt x="1048390" y="1452959"/>
                  <a:pt x="994294" y="1480008"/>
                </a:cubicBezTo>
                <a:cubicBezTo>
                  <a:pt x="988009" y="1489435"/>
                  <a:pt x="984144" y="1501035"/>
                  <a:pt x="975440" y="1508288"/>
                </a:cubicBezTo>
                <a:cubicBezTo>
                  <a:pt x="964644" y="1517284"/>
                  <a:pt x="949934" y="1520170"/>
                  <a:pt x="937733" y="1527142"/>
                </a:cubicBezTo>
                <a:cubicBezTo>
                  <a:pt x="927896" y="1532763"/>
                  <a:pt x="918156" y="1538742"/>
                  <a:pt x="909452" y="1545995"/>
                </a:cubicBezTo>
                <a:cubicBezTo>
                  <a:pt x="861311" y="1586112"/>
                  <a:pt x="904504" y="1568443"/>
                  <a:pt x="843465" y="1583703"/>
                </a:cubicBezTo>
                <a:cubicBezTo>
                  <a:pt x="834038" y="1589987"/>
                  <a:pt x="825318" y="1597489"/>
                  <a:pt x="815184" y="1602556"/>
                </a:cubicBezTo>
                <a:cubicBezTo>
                  <a:pt x="788857" y="1615719"/>
                  <a:pt x="745239" y="1617935"/>
                  <a:pt x="720916" y="1621410"/>
                </a:cubicBezTo>
                <a:cubicBezTo>
                  <a:pt x="626648" y="1618268"/>
                  <a:pt x="532067" y="1620273"/>
                  <a:pt x="438112" y="1611983"/>
                </a:cubicBezTo>
                <a:cubicBezTo>
                  <a:pt x="400600" y="1608673"/>
                  <a:pt x="398845" y="1582663"/>
                  <a:pt x="372124" y="1564849"/>
                </a:cubicBezTo>
                <a:cubicBezTo>
                  <a:pt x="363856" y="1559337"/>
                  <a:pt x="353271" y="1558564"/>
                  <a:pt x="343844" y="1555422"/>
                </a:cubicBezTo>
                <a:cubicBezTo>
                  <a:pt x="334417" y="1545995"/>
                  <a:pt x="323749" y="1537665"/>
                  <a:pt x="315564" y="1527142"/>
                </a:cubicBezTo>
                <a:cubicBezTo>
                  <a:pt x="301652" y="1509256"/>
                  <a:pt x="277856" y="1470581"/>
                  <a:pt x="277856" y="1470581"/>
                </a:cubicBezTo>
                <a:cubicBezTo>
                  <a:pt x="274714" y="1458012"/>
                  <a:pt x="280018" y="1438668"/>
                  <a:pt x="268430" y="1432874"/>
                </a:cubicBezTo>
                <a:cubicBezTo>
                  <a:pt x="259543" y="1428430"/>
                  <a:pt x="259903" y="1451258"/>
                  <a:pt x="259003" y="1461154"/>
                </a:cubicBezTo>
                <a:cubicBezTo>
                  <a:pt x="256727" y="1486189"/>
                  <a:pt x="259003" y="1511431"/>
                  <a:pt x="259003" y="1536569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Box 56"/>
          <p:cNvSpPr txBox="1">
            <a:spLocks noChangeArrowheads="1"/>
          </p:cNvSpPr>
          <p:nvPr/>
        </p:nvSpPr>
        <p:spPr bwMode="auto">
          <a:xfrm>
            <a:off x="5715000" y="3352800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Calibri" pitchFamily="34" charset="0"/>
              </a:rPr>
              <a:t>KVL1</a:t>
            </a:r>
          </a:p>
        </p:txBody>
      </p:sp>
      <p:sp>
        <p:nvSpPr>
          <p:cNvPr id="22542" name="TextBox 56"/>
          <p:cNvSpPr txBox="1">
            <a:spLocks noChangeArrowheads="1"/>
          </p:cNvSpPr>
          <p:nvPr/>
        </p:nvSpPr>
        <p:spPr bwMode="auto">
          <a:xfrm>
            <a:off x="7391400" y="3124200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Calibri" pitchFamily="34" charset="0"/>
              </a:rPr>
              <a:t>KVL2</a:t>
            </a:r>
          </a:p>
        </p:txBody>
      </p:sp>
    </p:spTree>
    <p:extLst>
      <p:ext uri="{BB962C8B-B14F-4D97-AF65-F5344CB8AC3E}">
        <p14:creationId xmlns:p14="http://schemas.microsoft.com/office/powerpoint/2010/main" val="16938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5"/>
          <p:cNvGrpSpPr>
            <a:grpSpLocks/>
          </p:cNvGrpSpPr>
          <p:nvPr/>
        </p:nvGrpSpPr>
        <p:grpSpPr bwMode="auto">
          <a:xfrm>
            <a:off x="4829175" y="76200"/>
            <a:ext cx="4086225" cy="2325688"/>
            <a:chOff x="4828950" y="228600"/>
            <a:chExt cx="4086450" cy="2326249"/>
          </a:xfrm>
        </p:grpSpPr>
        <p:grpSp>
          <p:nvGrpSpPr>
            <p:cNvPr id="23558" name="Group 12"/>
            <p:cNvGrpSpPr>
              <a:grpSpLocks/>
            </p:cNvGrpSpPr>
            <p:nvPr/>
          </p:nvGrpSpPr>
          <p:grpSpPr bwMode="auto">
            <a:xfrm>
              <a:off x="4828950" y="228600"/>
              <a:ext cx="4086450" cy="2326249"/>
              <a:chOff x="1115550" y="949815"/>
              <a:chExt cx="5448600" cy="3101665"/>
            </a:xfrm>
          </p:grpSpPr>
          <p:sp>
            <p:nvSpPr>
              <p:cNvPr id="14" name="Isosceles Triangle 13"/>
              <p:cNvSpPr/>
              <p:nvPr/>
            </p:nvSpPr>
            <p:spPr>
              <a:xfrm rot="5400000">
                <a:off x="4110686" y="2065648"/>
                <a:ext cx="1211025" cy="86364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Calibri" pitchFamily="34" charset="0"/>
                </a:endParaRPr>
              </a:p>
            </p:txBody>
          </p:sp>
          <p:sp>
            <p:nvSpPr>
              <p:cNvPr id="23562" name="TextBox 14"/>
              <p:cNvSpPr txBox="1">
                <a:spLocks noChangeArrowheads="1"/>
              </p:cNvSpPr>
              <p:nvPr/>
            </p:nvSpPr>
            <p:spPr bwMode="auto">
              <a:xfrm>
                <a:off x="4252681" y="2021663"/>
                <a:ext cx="365932" cy="985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400">
                    <a:latin typeface="Calibri" pitchFamily="34" charset="0"/>
                  </a:rPr>
                  <a:t>-</a:t>
                </a:r>
              </a:p>
              <a:p>
                <a:endParaRPr lang="en-US" sz="1400">
                  <a:latin typeface="Calibri" pitchFamily="34" charset="0"/>
                </a:endParaRPr>
              </a:p>
              <a:p>
                <a:r>
                  <a:rPr lang="en-US" sz="1400">
                    <a:latin typeface="Calibri" pitchFamily="34" charset="0"/>
                  </a:rPr>
                  <a:t>+</a:t>
                </a:r>
              </a:p>
            </p:txBody>
          </p:sp>
          <p:grpSp>
            <p:nvGrpSpPr>
              <p:cNvPr id="23563" name="Group 17"/>
              <p:cNvGrpSpPr>
                <a:grpSpLocks/>
              </p:cNvGrpSpPr>
              <p:nvPr/>
            </p:nvGrpSpPr>
            <p:grpSpPr bwMode="auto">
              <a:xfrm>
                <a:off x="2306105" y="2021663"/>
                <a:ext cx="1066800" cy="304800"/>
                <a:chOff x="4991100" y="914400"/>
                <a:chExt cx="533400" cy="152400"/>
              </a:xfrm>
            </p:grpSpPr>
            <p:cxnSp>
              <p:nvCxnSpPr>
                <p:cNvPr id="65" name="Straight Connector 64"/>
                <p:cNvCxnSpPr/>
                <p:nvPr/>
              </p:nvCxnSpPr>
              <p:spPr bwMode="auto">
                <a:xfrm rot="16200000" flipH="1">
                  <a:off x="5028727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 bwMode="auto">
                <a:xfrm rot="5400000" flipH="1" flipV="1">
                  <a:off x="5104931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 rot="16200000" flipH="1">
                  <a:off x="5181135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 bwMode="auto">
                <a:xfrm rot="5400000" flipH="1" flipV="1">
                  <a:off x="5257339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 bwMode="auto">
                <a:xfrm rot="16200000" flipH="1">
                  <a:off x="5333543" y="952238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 bwMode="auto">
                <a:xfrm rot="5400000" flipH="1" flipV="1">
                  <a:off x="5447857" y="990347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 bwMode="auto">
                <a:xfrm rot="5400000">
                  <a:off x="4990632" y="914129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>
                <a:off x="3372041" y="2173543"/>
                <a:ext cx="912334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4" idx="0"/>
              </p:cNvCxnSpPr>
              <p:nvPr/>
            </p:nvCxnSpPr>
            <p:spPr>
              <a:xfrm>
                <a:off x="5148023" y="2497472"/>
                <a:ext cx="1075326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566" name="Group 20"/>
              <p:cNvGrpSpPr>
                <a:grpSpLocks/>
              </p:cNvGrpSpPr>
              <p:nvPr/>
            </p:nvGrpSpPr>
            <p:grpSpPr bwMode="auto">
              <a:xfrm>
                <a:off x="4158085" y="1316725"/>
                <a:ext cx="1066800" cy="304800"/>
                <a:chOff x="4991100" y="914400"/>
                <a:chExt cx="533400" cy="152400"/>
              </a:xfrm>
            </p:grpSpPr>
            <p:cxnSp>
              <p:nvCxnSpPr>
                <p:cNvPr id="58" name="Straight Connector 57"/>
                <p:cNvCxnSpPr/>
                <p:nvPr/>
              </p:nvCxnSpPr>
              <p:spPr bwMode="auto">
                <a:xfrm rot="16200000" flipH="1">
                  <a:off x="5028829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auto">
                <a:xfrm rot="5400000" flipH="1" flipV="1">
                  <a:off x="5105033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 bwMode="auto">
                <a:xfrm rot="16200000" flipH="1">
                  <a:off x="5181238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 rot="5400000" flipH="1" flipV="1">
                  <a:off x="5257442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 rot="16200000" flipH="1">
                  <a:off x="5333646" y="952197"/>
                  <a:ext cx="152437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 rot="5400000" flipH="1" flipV="1">
                  <a:off x="5447959" y="990307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 bwMode="auto">
                <a:xfrm rot="5400000">
                  <a:off x="4990734" y="914088"/>
                  <a:ext cx="76218" cy="762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Connector 21"/>
              <p:cNvCxnSpPr/>
              <p:nvPr/>
            </p:nvCxnSpPr>
            <p:spPr>
              <a:xfrm>
                <a:off x="5224227" y="1468524"/>
                <a:ext cx="46145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5685686" y="1468524"/>
                <a:ext cx="0" cy="102894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3829266" y="1468524"/>
                <a:ext cx="328102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841967" y="1468524"/>
                <a:ext cx="0" cy="70501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71" name="Oval 4"/>
              <p:cNvSpPr>
                <a:spLocks noChangeArrowheads="1"/>
              </p:cNvSpPr>
              <p:nvPr/>
            </p:nvSpPr>
            <p:spPr bwMode="auto">
              <a:xfrm>
                <a:off x="1728780" y="2603168"/>
                <a:ext cx="4572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Calibri" pitchFamily="34" charset="0"/>
                </a:endParaRPr>
              </a:p>
            </p:txBody>
          </p:sp>
          <p:sp>
            <p:nvSpPr>
              <p:cNvPr id="23572" name="Text Box 5"/>
              <p:cNvSpPr txBox="1">
                <a:spLocks noChangeArrowheads="1"/>
              </p:cNvSpPr>
              <p:nvPr/>
            </p:nvSpPr>
            <p:spPr bwMode="auto">
              <a:xfrm>
                <a:off x="1115550" y="2424916"/>
                <a:ext cx="724785" cy="996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   +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i="1">
                    <a:latin typeface="Calibri" pitchFamily="34" charset="0"/>
                  </a:rPr>
                  <a:t>v</a:t>
                </a:r>
                <a:r>
                  <a:rPr lang="en-US" sz="1400" i="1" baseline="-25000">
                    <a:latin typeface="Calibri" pitchFamily="34" charset="0"/>
                  </a:rPr>
                  <a:t>in</a:t>
                </a:r>
                <a:r>
                  <a:rPr lang="en-US" sz="1400" i="1">
                    <a:latin typeface="Calibri" pitchFamily="34" charset="0"/>
                  </a:rPr>
                  <a:t>(t)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b="1">
                    <a:latin typeface="Calibri" pitchFamily="34" charset="0"/>
                  </a:rPr>
                  <a:t>   _</a:t>
                </a:r>
              </a:p>
            </p:txBody>
          </p:sp>
          <p:cxnSp>
            <p:nvCxnSpPr>
              <p:cNvPr id="28" name="Straight Connector 27"/>
              <p:cNvCxnSpPr>
                <a:stCxn id="23571" idx="4"/>
              </p:cNvCxnSpPr>
              <p:nvPr/>
            </p:nvCxnSpPr>
            <p:spPr>
              <a:xfrm>
                <a:off x="1958030" y="3060641"/>
                <a:ext cx="0" cy="77065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1958030" y="2160840"/>
                <a:ext cx="0" cy="442491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eform 29"/>
              <p:cNvSpPr/>
              <p:nvPr/>
            </p:nvSpPr>
            <p:spPr>
              <a:xfrm>
                <a:off x="1818322" y="2675315"/>
                <a:ext cx="239197" cy="306990"/>
              </a:xfrm>
              <a:custGeom>
                <a:avLst/>
                <a:gdLst>
                  <a:gd name="connsiteX0" fmla="*/ 0 w 737087"/>
                  <a:gd name="connsiteY0" fmla="*/ 300251 h 627797"/>
                  <a:gd name="connsiteX1" fmla="*/ 27295 w 737087"/>
                  <a:gd name="connsiteY1" fmla="*/ 177421 h 627797"/>
                  <a:gd name="connsiteX2" fmla="*/ 81886 w 737087"/>
                  <a:gd name="connsiteY2" fmla="*/ 95535 h 627797"/>
                  <a:gd name="connsiteX3" fmla="*/ 122829 w 737087"/>
                  <a:gd name="connsiteY3" fmla="*/ 68239 h 627797"/>
                  <a:gd name="connsiteX4" fmla="*/ 150125 w 737087"/>
                  <a:gd name="connsiteY4" fmla="*/ 27296 h 627797"/>
                  <a:gd name="connsiteX5" fmla="*/ 232011 w 737087"/>
                  <a:gd name="connsiteY5" fmla="*/ 0 h 627797"/>
                  <a:gd name="connsiteX6" fmla="*/ 341194 w 737087"/>
                  <a:gd name="connsiteY6" fmla="*/ 13648 h 627797"/>
                  <a:gd name="connsiteX7" fmla="*/ 368489 w 737087"/>
                  <a:gd name="connsiteY7" fmla="*/ 54591 h 627797"/>
                  <a:gd name="connsiteX8" fmla="*/ 382137 w 737087"/>
                  <a:gd name="connsiteY8" fmla="*/ 95535 h 627797"/>
                  <a:gd name="connsiteX9" fmla="*/ 409432 w 737087"/>
                  <a:gd name="connsiteY9" fmla="*/ 218365 h 627797"/>
                  <a:gd name="connsiteX10" fmla="*/ 423080 w 737087"/>
                  <a:gd name="connsiteY10" fmla="*/ 382138 h 627797"/>
                  <a:gd name="connsiteX11" fmla="*/ 450376 w 737087"/>
                  <a:gd name="connsiteY11" fmla="*/ 491320 h 627797"/>
                  <a:gd name="connsiteX12" fmla="*/ 464023 w 737087"/>
                  <a:gd name="connsiteY12" fmla="*/ 532263 h 627797"/>
                  <a:gd name="connsiteX13" fmla="*/ 518614 w 737087"/>
                  <a:gd name="connsiteY13" fmla="*/ 614150 h 627797"/>
                  <a:gd name="connsiteX14" fmla="*/ 559558 w 737087"/>
                  <a:gd name="connsiteY14" fmla="*/ 627797 h 627797"/>
                  <a:gd name="connsiteX15" fmla="*/ 655092 w 737087"/>
                  <a:gd name="connsiteY15" fmla="*/ 586854 h 627797"/>
                  <a:gd name="connsiteX16" fmla="*/ 696035 w 737087"/>
                  <a:gd name="connsiteY16" fmla="*/ 464024 h 627797"/>
                  <a:gd name="connsiteX17" fmla="*/ 709683 w 737087"/>
                  <a:gd name="connsiteY17" fmla="*/ 423081 h 627797"/>
                  <a:gd name="connsiteX18" fmla="*/ 723331 w 737087"/>
                  <a:gd name="connsiteY18" fmla="*/ 382138 h 627797"/>
                  <a:gd name="connsiteX19" fmla="*/ 736979 w 737087"/>
                  <a:gd name="connsiteY19" fmla="*/ 259308 h 627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37087" h="627797">
                    <a:moveTo>
                      <a:pt x="0" y="300251"/>
                    </a:moveTo>
                    <a:cubicBezTo>
                      <a:pt x="3703" y="278030"/>
                      <a:pt x="11296" y="206220"/>
                      <a:pt x="27295" y="177421"/>
                    </a:cubicBezTo>
                    <a:cubicBezTo>
                      <a:pt x="43227" y="148744"/>
                      <a:pt x="54591" y="113732"/>
                      <a:pt x="81886" y="95535"/>
                    </a:cubicBezTo>
                    <a:lnTo>
                      <a:pt x="122829" y="68239"/>
                    </a:lnTo>
                    <a:cubicBezTo>
                      <a:pt x="131928" y="54591"/>
                      <a:pt x="136216" y="35989"/>
                      <a:pt x="150125" y="27296"/>
                    </a:cubicBezTo>
                    <a:cubicBezTo>
                      <a:pt x="174523" y="12047"/>
                      <a:pt x="232011" y="0"/>
                      <a:pt x="232011" y="0"/>
                    </a:cubicBezTo>
                    <a:cubicBezTo>
                      <a:pt x="268405" y="4549"/>
                      <a:pt x="307140" y="26"/>
                      <a:pt x="341194" y="13648"/>
                    </a:cubicBezTo>
                    <a:cubicBezTo>
                      <a:pt x="356423" y="19740"/>
                      <a:pt x="361154" y="39920"/>
                      <a:pt x="368489" y="54591"/>
                    </a:cubicBezTo>
                    <a:cubicBezTo>
                      <a:pt x="374923" y="67458"/>
                      <a:pt x="378185" y="81702"/>
                      <a:pt x="382137" y="95535"/>
                    </a:cubicBezTo>
                    <a:cubicBezTo>
                      <a:pt x="394988" y="140514"/>
                      <a:pt x="400050" y="171451"/>
                      <a:pt x="409432" y="218365"/>
                    </a:cubicBezTo>
                    <a:cubicBezTo>
                      <a:pt x="413981" y="272956"/>
                      <a:pt x="414954" y="327964"/>
                      <a:pt x="423080" y="382138"/>
                    </a:cubicBezTo>
                    <a:cubicBezTo>
                      <a:pt x="428645" y="419237"/>
                      <a:pt x="438514" y="455731"/>
                      <a:pt x="450376" y="491320"/>
                    </a:cubicBezTo>
                    <a:cubicBezTo>
                      <a:pt x="454925" y="504968"/>
                      <a:pt x="457037" y="519687"/>
                      <a:pt x="464023" y="532263"/>
                    </a:cubicBezTo>
                    <a:cubicBezTo>
                      <a:pt x="479954" y="560940"/>
                      <a:pt x="487492" y="603777"/>
                      <a:pt x="518614" y="614150"/>
                    </a:cubicBezTo>
                    <a:lnTo>
                      <a:pt x="559558" y="627797"/>
                    </a:lnTo>
                    <a:cubicBezTo>
                      <a:pt x="585355" y="621348"/>
                      <a:pt x="637637" y="614781"/>
                      <a:pt x="655092" y="586854"/>
                    </a:cubicBezTo>
                    <a:cubicBezTo>
                      <a:pt x="655100" y="586841"/>
                      <a:pt x="689209" y="484502"/>
                      <a:pt x="696035" y="464024"/>
                    </a:cubicBezTo>
                    <a:lnTo>
                      <a:pt x="709683" y="423081"/>
                    </a:lnTo>
                    <a:lnTo>
                      <a:pt x="723331" y="382138"/>
                    </a:lnTo>
                    <a:cubicBezTo>
                      <a:pt x="739223" y="286789"/>
                      <a:pt x="736979" y="327923"/>
                      <a:pt x="736979" y="25930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Calibri" pitchFamily="34" charset="0"/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flipH="1">
                <a:off x="1945329" y="2173543"/>
                <a:ext cx="359853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77" name="Line 30"/>
              <p:cNvSpPr>
                <a:spLocks noChangeShapeType="1"/>
              </p:cNvSpPr>
              <p:nvPr/>
            </p:nvSpPr>
            <p:spPr bwMode="auto">
              <a:xfrm flipH="1">
                <a:off x="1730030" y="3851455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8" name="Line 38"/>
              <p:cNvSpPr>
                <a:spLocks noChangeShapeType="1"/>
              </p:cNvSpPr>
              <p:nvPr/>
            </p:nvSpPr>
            <p:spPr bwMode="auto">
              <a:xfrm flipH="1">
                <a:off x="1806230" y="3960993"/>
                <a:ext cx="3048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9" name="Line 39"/>
              <p:cNvSpPr>
                <a:spLocks noChangeShapeType="1"/>
              </p:cNvSpPr>
              <p:nvPr/>
            </p:nvSpPr>
            <p:spPr bwMode="auto">
              <a:xfrm flipH="1">
                <a:off x="1868143" y="4051480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0" name="Line 30"/>
              <p:cNvSpPr>
                <a:spLocks noChangeShapeType="1"/>
              </p:cNvSpPr>
              <p:nvPr/>
            </p:nvSpPr>
            <p:spPr bwMode="auto">
              <a:xfrm flipH="1">
                <a:off x="3719641" y="3851455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1" name="Line 38"/>
              <p:cNvSpPr>
                <a:spLocks noChangeShapeType="1"/>
              </p:cNvSpPr>
              <p:nvPr/>
            </p:nvSpPr>
            <p:spPr bwMode="auto">
              <a:xfrm flipH="1">
                <a:off x="3795841" y="3960993"/>
                <a:ext cx="3048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2" name="Line 39"/>
              <p:cNvSpPr>
                <a:spLocks noChangeShapeType="1"/>
              </p:cNvSpPr>
              <p:nvPr/>
            </p:nvSpPr>
            <p:spPr bwMode="auto">
              <a:xfrm flipH="1">
                <a:off x="3857754" y="4051480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Line 30"/>
              <p:cNvSpPr>
                <a:spLocks noChangeShapeType="1"/>
              </p:cNvSpPr>
              <p:nvPr/>
            </p:nvSpPr>
            <p:spPr bwMode="auto">
              <a:xfrm flipH="1">
                <a:off x="5992985" y="3851455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Line 38"/>
              <p:cNvSpPr>
                <a:spLocks noChangeShapeType="1"/>
              </p:cNvSpPr>
              <p:nvPr/>
            </p:nvSpPr>
            <p:spPr bwMode="auto">
              <a:xfrm flipH="1">
                <a:off x="6069185" y="3960993"/>
                <a:ext cx="3048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5" name="Line 39"/>
              <p:cNvSpPr>
                <a:spLocks noChangeShapeType="1"/>
              </p:cNvSpPr>
              <p:nvPr/>
            </p:nvSpPr>
            <p:spPr bwMode="auto">
              <a:xfrm flipH="1">
                <a:off x="6131098" y="4051480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Line 30"/>
              <p:cNvSpPr>
                <a:spLocks noChangeShapeType="1"/>
              </p:cNvSpPr>
              <p:nvPr/>
            </p:nvSpPr>
            <p:spPr bwMode="auto">
              <a:xfrm flipH="1">
                <a:off x="3754386" y="3393134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7" name="Line 39"/>
              <p:cNvSpPr>
                <a:spLocks noChangeShapeType="1"/>
              </p:cNvSpPr>
              <p:nvPr/>
            </p:nvSpPr>
            <p:spPr bwMode="auto">
              <a:xfrm flipH="1">
                <a:off x="3892499" y="3467405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3973207" y="3467139"/>
                <a:ext cx="0" cy="38532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89" name="Line 30"/>
              <p:cNvSpPr>
                <a:spLocks noChangeShapeType="1"/>
              </p:cNvSpPr>
              <p:nvPr/>
            </p:nvSpPr>
            <p:spPr bwMode="auto">
              <a:xfrm flipH="1">
                <a:off x="3769155" y="3275380"/>
                <a:ext cx="4572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Line 39"/>
              <p:cNvSpPr>
                <a:spLocks noChangeShapeType="1"/>
              </p:cNvSpPr>
              <p:nvPr/>
            </p:nvSpPr>
            <p:spPr bwMode="auto">
              <a:xfrm flipH="1">
                <a:off x="3907268" y="3349651"/>
                <a:ext cx="15240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flipH="1">
                <a:off x="3971091" y="2736712"/>
                <a:ext cx="313284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971091" y="2736712"/>
                <a:ext cx="0" cy="53776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93" name="Text Box 5"/>
              <p:cNvSpPr txBox="1">
                <a:spLocks noChangeArrowheads="1"/>
              </p:cNvSpPr>
              <p:nvPr/>
            </p:nvSpPr>
            <p:spPr bwMode="auto">
              <a:xfrm>
                <a:off x="3220506" y="3044949"/>
                <a:ext cx="644187" cy="812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 +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5V</a:t>
                </a:r>
              </a:p>
              <a:p>
                <a:pPr>
                  <a:lnSpc>
                    <a:spcPct val="60000"/>
                  </a:lnSpc>
                </a:pPr>
                <a:r>
                  <a:rPr lang="en-US" sz="1400" b="1">
                    <a:latin typeface="Calibri" pitchFamily="34" charset="0"/>
                  </a:rPr>
                  <a:t> _</a:t>
                </a:r>
              </a:p>
            </p:txBody>
          </p:sp>
          <p:sp>
            <p:nvSpPr>
              <p:cNvPr id="23594" name="Text Box 5"/>
              <p:cNvSpPr txBox="1">
                <a:spLocks noChangeArrowheads="1"/>
              </p:cNvSpPr>
              <p:nvPr/>
            </p:nvSpPr>
            <p:spPr bwMode="auto">
              <a:xfrm>
                <a:off x="5839365" y="2620885"/>
                <a:ext cx="724785" cy="996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60000"/>
                  </a:lnSpc>
                </a:pPr>
                <a:r>
                  <a:rPr lang="en-US" sz="1400">
                    <a:latin typeface="Calibri" pitchFamily="34" charset="0"/>
                  </a:rPr>
                  <a:t>   +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i="1">
                    <a:latin typeface="Calibri" pitchFamily="34" charset="0"/>
                  </a:rPr>
                  <a:t>v</a:t>
                </a:r>
                <a:r>
                  <a:rPr lang="en-US" sz="1400" i="1" baseline="-25000">
                    <a:latin typeface="Calibri" pitchFamily="34" charset="0"/>
                  </a:rPr>
                  <a:t>o</a:t>
                </a:r>
                <a:r>
                  <a:rPr lang="en-US" sz="1400" i="1">
                    <a:latin typeface="Calibri" pitchFamily="34" charset="0"/>
                  </a:rPr>
                  <a:t>(t)</a:t>
                </a:r>
              </a:p>
              <a:p>
                <a:pPr>
                  <a:lnSpc>
                    <a:spcPct val="60000"/>
                  </a:lnSpc>
                </a:pPr>
                <a:endParaRPr lang="en-US" sz="1400">
                  <a:latin typeface="Calibri" pitchFamily="34" charset="0"/>
                </a:endParaRPr>
              </a:p>
              <a:p>
                <a:pPr>
                  <a:lnSpc>
                    <a:spcPct val="60000"/>
                  </a:lnSpc>
                </a:pPr>
                <a:r>
                  <a:rPr lang="en-US" sz="1400" b="1">
                    <a:latin typeface="Calibri" pitchFamily="34" charset="0"/>
                  </a:rPr>
                  <a:t>   _</a:t>
                </a:r>
              </a:p>
            </p:txBody>
          </p:sp>
          <p:cxnSp>
            <p:nvCxnSpPr>
              <p:cNvPr id="55" name="Straight Connector 54"/>
              <p:cNvCxnSpPr>
                <a:endCxn id="23594" idx="2"/>
              </p:cNvCxnSpPr>
              <p:nvPr/>
            </p:nvCxnSpPr>
            <p:spPr>
              <a:xfrm flipH="1" flipV="1">
                <a:off x="6202181" y="3617458"/>
                <a:ext cx="4234" cy="235007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96" name="TextBox 55"/>
              <p:cNvSpPr txBox="1">
                <a:spLocks noChangeArrowheads="1"/>
              </p:cNvSpPr>
              <p:nvPr/>
            </p:nvSpPr>
            <p:spPr bwMode="auto">
              <a:xfrm>
                <a:off x="4462885" y="949815"/>
                <a:ext cx="545453" cy="410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400">
                    <a:latin typeface="Calibri" pitchFamily="34" charset="0"/>
                  </a:rPr>
                  <a:t>R</a:t>
                </a:r>
                <a:r>
                  <a:rPr lang="en-US" sz="1400" baseline="-25000">
                    <a:latin typeface="Calibri" pitchFamily="34" charset="0"/>
                  </a:rPr>
                  <a:t>2</a:t>
                </a:r>
                <a:endParaRPr lang="en-US" sz="1400">
                  <a:latin typeface="Calibri" pitchFamily="34" charset="0"/>
                </a:endParaRPr>
              </a:p>
            </p:txBody>
          </p:sp>
          <p:sp>
            <p:nvSpPr>
              <p:cNvPr id="23597" name="TextBox 56"/>
              <p:cNvSpPr txBox="1">
                <a:spLocks noChangeArrowheads="1"/>
              </p:cNvSpPr>
              <p:nvPr/>
            </p:nvSpPr>
            <p:spPr bwMode="auto">
              <a:xfrm>
                <a:off x="2613344" y="1677088"/>
                <a:ext cx="683360" cy="410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400">
                    <a:latin typeface="Calibri" pitchFamily="34" charset="0"/>
                  </a:rPr>
                  <a:t>5 k</a:t>
                </a:r>
                <a:r>
                  <a:rPr lang="el-GR" sz="1400">
                    <a:latin typeface="Calibri" pitchFamily="34" charset="0"/>
                  </a:rPr>
                  <a:t>Ω</a:t>
                </a:r>
                <a:endParaRPr lang="en-US" sz="1400">
                  <a:latin typeface="Calibri" pitchFamily="34" charset="0"/>
                </a:endParaRPr>
              </a:p>
            </p:txBody>
          </p:sp>
        </p:grpSp>
        <p:sp>
          <p:nvSpPr>
            <p:cNvPr id="23559" name="TextBox 3"/>
            <p:cNvSpPr txBox="1">
              <a:spLocks noChangeArrowheads="1"/>
            </p:cNvSpPr>
            <p:nvPr/>
          </p:nvSpPr>
          <p:spPr bwMode="auto">
            <a:xfrm>
              <a:off x="6553200" y="762000"/>
              <a:ext cx="347550" cy="307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V</a:t>
              </a:r>
              <a:r>
                <a:rPr lang="en-US" sz="1400" baseline="-25000">
                  <a:solidFill>
                    <a:srgbClr val="FF0000"/>
                  </a:solidFill>
                  <a:latin typeface="Calibri" pitchFamily="34" charset="0"/>
                </a:rPr>
                <a:t>a</a:t>
              </a:r>
              <a:endParaRPr lang="en-US" sz="14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3560" name="TextBox 71"/>
            <p:cNvSpPr txBox="1">
              <a:spLocks noChangeArrowheads="1"/>
            </p:cNvSpPr>
            <p:nvPr/>
          </p:nvSpPr>
          <p:spPr bwMode="auto">
            <a:xfrm>
              <a:off x="6720114" y="1212724"/>
              <a:ext cx="349795" cy="307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V</a:t>
              </a:r>
              <a:r>
                <a:rPr lang="en-US" sz="1400" baseline="-25000">
                  <a:solidFill>
                    <a:srgbClr val="FF0000"/>
                  </a:solidFill>
                  <a:latin typeface="Calibri" pitchFamily="34" charset="0"/>
                </a:rPr>
                <a:t>b</a:t>
              </a:r>
              <a:endParaRPr lang="en-US" sz="140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If DC component of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o</a:t>
            </a:r>
            <a:r>
              <a:rPr lang="en-US" sz="2400" dirty="0" smtClean="0"/>
              <a:t> is zero,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Multiplying by 5k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dirty="0" smtClean="0"/>
              <a:t> on both sides and solving for 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/>
              <a:t>	R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= 25 k</a:t>
            </a:r>
            <a:r>
              <a:rPr lang="el-GR" sz="2400" dirty="0" smtClean="0"/>
              <a:t>Ω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 smtClean="0"/>
              <a:t>Then the output is 𝑣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 = - 45𝑐𝑜𝑠(500𝜋𝑡),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</p:txBody>
      </p:sp>
      <p:graphicFrame>
        <p:nvGraphicFramePr>
          <p:cNvPr id="23556" name="Object 5"/>
          <p:cNvGraphicFramePr>
            <a:graphicFrameLocks noChangeAspect="1"/>
          </p:cNvGraphicFramePr>
          <p:nvPr/>
        </p:nvGraphicFramePr>
        <p:xfrm>
          <a:off x="685800" y="381000"/>
          <a:ext cx="38862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3" imgW="2057400" imgH="393480" progId="Equation.3">
                  <p:embed/>
                </p:oleObj>
              </mc:Choice>
              <mc:Fallback>
                <p:oleObj name="Equation" r:id="rId3" imgW="2057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"/>
                        <a:ext cx="38862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797050" y="1981200"/>
          <a:ext cx="196691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5" imgW="1040948" imgH="393529" progId="Equation.3">
                  <p:embed/>
                </p:oleObj>
              </mc:Choice>
              <mc:Fallback>
                <p:oleObj name="Equation" r:id="rId5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1981200"/>
                        <a:ext cx="1966913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6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Thevenin &amp; Norton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50825" y="1700213"/>
            <a:ext cx="8497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/>
              <a:t>Problem 3: Find Thevenin and Norton equivalent circuit for the network shown.</a:t>
            </a:r>
          </a:p>
        </p:txBody>
      </p:sp>
      <p:sp>
        <p:nvSpPr>
          <p:cNvPr id="348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970373" y="2237363"/>
            <a:ext cx="3778339" cy="3495893"/>
          </a:xfrm>
          <a:prstGeom prst="rect">
            <a:avLst/>
          </a:prstGeom>
          <a:blipFill rotWithShape="1">
            <a:blip r:embed="rId2" cstate="print"/>
            <a:stretch>
              <a:fillRect l="-1935" t="-873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6149" name="Picture 72" descr="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76500"/>
            <a:ext cx="3511550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Oval 1"/>
          <p:cNvSpPr>
            <a:spLocks noChangeArrowheads="1"/>
          </p:cNvSpPr>
          <p:nvPr/>
        </p:nvSpPr>
        <p:spPr bwMode="auto">
          <a:xfrm>
            <a:off x="990600" y="2405063"/>
            <a:ext cx="865188" cy="287337"/>
          </a:xfrm>
          <a:prstGeom prst="ellipse">
            <a:avLst/>
          </a:prstGeom>
          <a:noFill/>
          <a:ln w="12700" algn="ctr">
            <a:solidFill>
              <a:srgbClr val="1FF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51" name="Straight Arrow Connector 2"/>
          <p:cNvCxnSpPr>
            <a:cxnSpLocks noChangeShapeType="1"/>
          </p:cNvCxnSpPr>
          <p:nvPr/>
        </p:nvCxnSpPr>
        <p:spPr bwMode="auto">
          <a:xfrm>
            <a:off x="1908175" y="2405063"/>
            <a:ext cx="387350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Box 3"/>
          <p:cNvSpPr txBox="1">
            <a:spLocks noChangeArrowheads="1"/>
          </p:cNvSpPr>
          <p:nvPr/>
        </p:nvSpPr>
        <p:spPr bwMode="auto">
          <a:xfrm>
            <a:off x="1908175" y="2060575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I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6153" name="TextBox 10"/>
          <p:cNvSpPr txBox="1">
            <a:spLocks noChangeArrowheads="1"/>
          </p:cNvSpPr>
          <p:nvPr/>
        </p:nvSpPr>
        <p:spPr bwMode="auto">
          <a:xfrm>
            <a:off x="2700338" y="2197100"/>
            <a:ext cx="576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N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6154" name="Straight Arrow Connector 5"/>
          <p:cNvCxnSpPr>
            <a:cxnSpLocks noChangeShapeType="1"/>
          </p:cNvCxnSpPr>
          <p:nvPr/>
        </p:nvCxnSpPr>
        <p:spPr bwMode="auto">
          <a:xfrm>
            <a:off x="2700338" y="2936875"/>
            <a:ext cx="0" cy="33178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5" name="TextBox 13"/>
          <p:cNvSpPr txBox="1">
            <a:spLocks noChangeArrowheads="1"/>
          </p:cNvSpPr>
          <p:nvPr/>
        </p:nvSpPr>
        <p:spPr bwMode="auto">
          <a:xfrm>
            <a:off x="2627313" y="2868613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I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6156" name="TextBox 20"/>
          <p:cNvSpPr txBox="1">
            <a:spLocks noChangeArrowheads="1"/>
          </p:cNvSpPr>
          <p:nvPr/>
        </p:nvSpPr>
        <p:spPr bwMode="auto">
          <a:xfrm>
            <a:off x="3581400" y="3003550"/>
            <a:ext cx="6032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v</a:t>
            </a:r>
            <a:r>
              <a:rPr lang="en-US" sz="2000" baseline="-25000"/>
              <a:t>t</a:t>
            </a:r>
            <a:endParaRPr lang="en-US" sz="2000"/>
          </a:p>
        </p:txBody>
      </p:sp>
      <p:sp>
        <p:nvSpPr>
          <p:cNvPr id="6157" name="TextBox 17"/>
          <p:cNvSpPr txBox="1">
            <a:spLocks noChangeArrowheads="1"/>
          </p:cNvSpPr>
          <p:nvPr/>
        </p:nvSpPr>
        <p:spPr bwMode="auto">
          <a:xfrm>
            <a:off x="1331913" y="2189163"/>
            <a:ext cx="576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N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83568" y="4181579"/>
            <a:ext cx="3778339" cy="2425600"/>
          </a:xfrm>
          <a:prstGeom prst="rect">
            <a:avLst/>
          </a:prstGeom>
          <a:blipFill rotWithShape="1">
            <a:blip r:embed="rId4" cstate="print"/>
            <a:stretch>
              <a:fillRect l="-1935" t="-1256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572000" y="5105400"/>
            <a:ext cx="914400" cy="28897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0" name="Rectangle 3"/>
          <p:cNvSpPr>
            <a:spLocks noChangeArrowheads="1"/>
          </p:cNvSpPr>
          <p:nvPr/>
        </p:nvSpPr>
        <p:spPr bwMode="auto">
          <a:xfrm>
            <a:off x="6629400" y="3382963"/>
            <a:ext cx="1752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From KVL</a:t>
            </a:r>
          </a:p>
        </p:txBody>
      </p:sp>
    </p:spTree>
    <p:extLst>
      <p:ext uri="{BB962C8B-B14F-4D97-AF65-F5344CB8AC3E}">
        <p14:creationId xmlns:p14="http://schemas.microsoft.com/office/powerpoint/2010/main" val="38195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73"/>
          <p:cNvGrpSpPr>
            <a:grpSpLocks/>
          </p:cNvGrpSpPr>
          <p:nvPr/>
        </p:nvGrpSpPr>
        <p:grpSpPr bwMode="auto">
          <a:xfrm>
            <a:off x="4953000" y="2100263"/>
            <a:ext cx="4191000" cy="2243137"/>
            <a:chOff x="1032483" y="789972"/>
            <a:chExt cx="6099720" cy="3261508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4110669" y="2063679"/>
              <a:ext cx="1211814" cy="86643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/>
            </a:p>
          </p:txBody>
        </p:sp>
        <p:sp>
          <p:nvSpPr>
            <p:cNvPr id="3080" name="TextBox 75"/>
            <p:cNvSpPr txBox="1">
              <a:spLocks noChangeArrowheads="1"/>
            </p:cNvSpPr>
            <p:nvPr/>
          </p:nvSpPr>
          <p:spPr bwMode="auto">
            <a:xfrm>
              <a:off x="4213978" y="1905551"/>
              <a:ext cx="383011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/>
                <a:t>-</a:t>
              </a:r>
            </a:p>
            <a:p>
              <a:pPr eaLnBrk="1" hangingPunct="1"/>
              <a:endParaRPr lang="en-US" sz="1600"/>
            </a:p>
            <a:p>
              <a:pPr eaLnBrk="1" hangingPunct="1"/>
              <a:r>
                <a:rPr lang="en-US" sz="1600"/>
                <a:t>+</a:t>
              </a:r>
            </a:p>
          </p:txBody>
        </p:sp>
        <p:grpSp>
          <p:nvGrpSpPr>
            <p:cNvPr id="3081" name="Group 76"/>
            <p:cNvGrpSpPr>
              <a:grpSpLocks/>
            </p:cNvGrpSpPr>
            <p:nvPr/>
          </p:nvGrpSpPr>
          <p:grpSpPr bwMode="auto">
            <a:xfrm>
              <a:off x="2306105" y="2021663"/>
              <a:ext cx="1066800" cy="304800"/>
              <a:chOff x="4991100" y="914400"/>
              <a:chExt cx="533400" cy="152400"/>
            </a:xfrm>
          </p:grpSpPr>
          <p:cxnSp>
            <p:nvCxnSpPr>
              <p:cNvPr id="124" name="Straight Connector 123"/>
              <p:cNvCxnSpPr/>
              <p:nvPr/>
            </p:nvCxnSpPr>
            <p:spPr bwMode="auto">
              <a:xfrm rot="16200000" flipH="1">
                <a:off x="5029031" y="952896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auto">
              <a:xfrm rot="5400000" flipH="1" flipV="1">
                <a:off x="5105277" y="952896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 bwMode="auto">
              <a:xfrm rot="16200000" flipH="1">
                <a:off x="5181524" y="952896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 bwMode="auto">
              <a:xfrm rot="5400000" flipH="1" flipV="1">
                <a:off x="5257770" y="952896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 bwMode="auto">
              <a:xfrm rot="16200000" flipH="1">
                <a:off x="5334017" y="952896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 bwMode="auto">
              <a:xfrm rot="5400000" flipH="1" flipV="1">
                <a:off x="5448349" y="990982"/>
                <a:ext cx="76171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 bwMode="auto">
              <a:xfrm rot="5400000">
                <a:off x="4990870" y="914810"/>
                <a:ext cx="76171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Straight Connector 77"/>
            <p:cNvCxnSpPr/>
            <p:nvPr/>
          </p:nvCxnSpPr>
          <p:spPr>
            <a:xfrm>
              <a:off x="3373020" y="2172592"/>
              <a:ext cx="910337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5" idx="0"/>
            </p:cNvCxnSpPr>
            <p:nvPr/>
          </p:nvCxnSpPr>
          <p:spPr>
            <a:xfrm>
              <a:off x="5149794" y="2498052"/>
              <a:ext cx="1074383" cy="0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4" name="Group 79"/>
            <p:cNvGrpSpPr>
              <a:grpSpLocks/>
            </p:cNvGrpSpPr>
            <p:nvPr/>
          </p:nvGrpSpPr>
          <p:grpSpPr bwMode="auto">
            <a:xfrm>
              <a:off x="4158085" y="1316725"/>
              <a:ext cx="1066800" cy="304800"/>
              <a:chOff x="4991100" y="914400"/>
              <a:chExt cx="533400" cy="152400"/>
            </a:xfrm>
          </p:grpSpPr>
          <p:cxnSp>
            <p:nvCxnSpPr>
              <p:cNvPr id="117" name="Straight Connector 116"/>
              <p:cNvCxnSpPr/>
              <p:nvPr/>
            </p:nvCxnSpPr>
            <p:spPr bwMode="auto">
              <a:xfrm rot="16200000" flipH="1">
                <a:off x="5029551" y="952208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auto">
              <a:xfrm rot="5400000" flipH="1" flipV="1">
                <a:off x="5105798" y="952208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auto">
              <a:xfrm rot="16200000" flipH="1">
                <a:off x="5181466" y="952786"/>
                <a:ext cx="152343" cy="75091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 bwMode="auto">
              <a:xfrm rot="5400000" flipH="1" flipV="1">
                <a:off x="5257135" y="952208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 bwMode="auto">
              <a:xfrm rot="16200000" flipH="1">
                <a:off x="5333382" y="952208"/>
                <a:ext cx="152343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auto">
              <a:xfrm rot="5400000" flipH="1" flipV="1">
                <a:off x="5447713" y="990294"/>
                <a:ext cx="76171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auto">
              <a:xfrm rot="5400000">
                <a:off x="4991390" y="914122"/>
                <a:ext cx="76171" cy="76246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>
              <a:off x="5226041" y="1468587"/>
              <a:ext cx="459789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685830" y="1468587"/>
              <a:ext cx="0" cy="102946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3828188" y="1468587"/>
              <a:ext cx="330402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842051" y="1468587"/>
              <a:ext cx="0" cy="70400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9" name="Oval 4"/>
            <p:cNvSpPr>
              <a:spLocks noChangeArrowheads="1"/>
            </p:cNvSpPr>
            <p:nvPr/>
          </p:nvSpPr>
          <p:spPr bwMode="auto">
            <a:xfrm>
              <a:off x="1728780" y="2603168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90" name="Text Box 5"/>
            <p:cNvSpPr txBox="1">
              <a:spLocks noChangeArrowheads="1"/>
            </p:cNvSpPr>
            <p:nvPr/>
          </p:nvSpPr>
          <p:spPr bwMode="auto">
            <a:xfrm>
              <a:off x="1032483" y="2324280"/>
              <a:ext cx="866015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60000"/>
                </a:lnSpc>
              </a:pPr>
              <a:r>
                <a:rPr lang="en-US" sz="1600">
                  <a:latin typeface="Arial" charset="0"/>
                </a:rPr>
                <a:t>   +</a:t>
              </a:r>
            </a:p>
            <a:p>
              <a:pPr eaLnBrk="1" hangingPunct="1">
                <a:lnSpc>
                  <a:spcPct val="60000"/>
                </a:lnSpc>
              </a:pPr>
              <a:endParaRPr lang="en-US" sz="1600">
                <a:latin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600" i="1">
                  <a:latin typeface="Arial" charset="0"/>
                </a:rPr>
                <a:t>v</a:t>
              </a:r>
              <a:r>
                <a:rPr lang="en-US" sz="1600" i="1" baseline="-25000">
                  <a:latin typeface="Arial" charset="0"/>
                </a:rPr>
                <a:t>in</a:t>
              </a:r>
              <a:r>
                <a:rPr lang="en-US" sz="1600" i="1">
                  <a:latin typeface="Arial" charset="0"/>
                </a:rPr>
                <a:t>(t)</a:t>
              </a:r>
            </a:p>
            <a:p>
              <a:pPr eaLnBrk="1" hangingPunct="1">
                <a:lnSpc>
                  <a:spcPct val="60000"/>
                </a:lnSpc>
              </a:pPr>
              <a:endParaRPr lang="en-US" sz="1600">
                <a:latin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600" b="1">
                  <a:latin typeface="Arial" charset="0"/>
                </a:rPr>
                <a:t>   _</a:t>
              </a:r>
            </a:p>
          </p:txBody>
        </p:sp>
        <p:cxnSp>
          <p:nvCxnSpPr>
            <p:cNvPr id="87" name="Straight Connector 86"/>
            <p:cNvCxnSpPr>
              <a:stCxn id="3089" idx="4"/>
            </p:cNvCxnSpPr>
            <p:nvPr/>
          </p:nvCxnSpPr>
          <p:spPr>
            <a:xfrm>
              <a:off x="1956683" y="3061256"/>
              <a:ext cx="0" cy="77094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1956683" y="2161052"/>
              <a:ext cx="0" cy="44317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Freeform 88"/>
            <p:cNvSpPr/>
            <p:nvPr/>
          </p:nvSpPr>
          <p:spPr>
            <a:xfrm>
              <a:off x="1818053" y="2675783"/>
              <a:ext cx="237982" cy="306993"/>
            </a:xfrm>
            <a:custGeom>
              <a:avLst/>
              <a:gdLst>
                <a:gd name="connsiteX0" fmla="*/ 0 w 737087"/>
                <a:gd name="connsiteY0" fmla="*/ 300251 h 627797"/>
                <a:gd name="connsiteX1" fmla="*/ 27295 w 737087"/>
                <a:gd name="connsiteY1" fmla="*/ 177421 h 627797"/>
                <a:gd name="connsiteX2" fmla="*/ 81886 w 737087"/>
                <a:gd name="connsiteY2" fmla="*/ 95535 h 627797"/>
                <a:gd name="connsiteX3" fmla="*/ 122829 w 737087"/>
                <a:gd name="connsiteY3" fmla="*/ 68239 h 627797"/>
                <a:gd name="connsiteX4" fmla="*/ 150125 w 737087"/>
                <a:gd name="connsiteY4" fmla="*/ 27296 h 627797"/>
                <a:gd name="connsiteX5" fmla="*/ 232011 w 737087"/>
                <a:gd name="connsiteY5" fmla="*/ 0 h 627797"/>
                <a:gd name="connsiteX6" fmla="*/ 341194 w 737087"/>
                <a:gd name="connsiteY6" fmla="*/ 13648 h 627797"/>
                <a:gd name="connsiteX7" fmla="*/ 368489 w 737087"/>
                <a:gd name="connsiteY7" fmla="*/ 54591 h 627797"/>
                <a:gd name="connsiteX8" fmla="*/ 382137 w 737087"/>
                <a:gd name="connsiteY8" fmla="*/ 95535 h 627797"/>
                <a:gd name="connsiteX9" fmla="*/ 409432 w 737087"/>
                <a:gd name="connsiteY9" fmla="*/ 218365 h 627797"/>
                <a:gd name="connsiteX10" fmla="*/ 423080 w 737087"/>
                <a:gd name="connsiteY10" fmla="*/ 382138 h 627797"/>
                <a:gd name="connsiteX11" fmla="*/ 450376 w 737087"/>
                <a:gd name="connsiteY11" fmla="*/ 491320 h 627797"/>
                <a:gd name="connsiteX12" fmla="*/ 464023 w 737087"/>
                <a:gd name="connsiteY12" fmla="*/ 532263 h 627797"/>
                <a:gd name="connsiteX13" fmla="*/ 518614 w 737087"/>
                <a:gd name="connsiteY13" fmla="*/ 614150 h 627797"/>
                <a:gd name="connsiteX14" fmla="*/ 559558 w 737087"/>
                <a:gd name="connsiteY14" fmla="*/ 627797 h 627797"/>
                <a:gd name="connsiteX15" fmla="*/ 655092 w 737087"/>
                <a:gd name="connsiteY15" fmla="*/ 586854 h 627797"/>
                <a:gd name="connsiteX16" fmla="*/ 696035 w 737087"/>
                <a:gd name="connsiteY16" fmla="*/ 464024 h 627797"/>
                <a:gd name="connsiteX17" fmla="*/ 709683 w 737087"/>
                <a:gd name="connsiteY17" fmla="*/ 423081 h 627797"/>
                <a:gd name="connsiteX18" fmla="*/ 723331 w 737087"/>
                <a:gd name="connsiteY18" fmla="*/ 382138 h 627797"/>
                <a:gd name="connsiteX19" fmla="*/ 736979 w 737087"/>
                <a:gd name="connsiteY19" fmla="*/ 259308 h 6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37087" h="627797">
                  <a:moveTo>
                    <a:pt x="0" y="300251"/>
                  </a:moveTo>
                  <a:cubicBezTo>
                    <a:pt x="3703" y="278030"/>
                    <a:pt x="11296" y="206220"/>
                    <a:pt x="27295" y="177421"/>
                  </a:cubicBezTo>
                  <a:cubicBezTo>
                    <a:pt x="43227" y="148744"/>
                    <a:pt x="54591" y="113732"/>
                    <a:pt x="81886" y="95535"/>
                  </a:cubicBezTo>
                  <a:lnTo>
                    <a:pt x="122829" y="68239"/>
                  </a:lnTo>
                  <a:cubicBezTo>
                    <a:pt x="131928" y="54591"/>
                    <a:pt x="136216" y="35989"/>
                    <a:pt x="150125" y="27296"/>
                  </a:cubicBezTo>
                  <a:cubicBezTo>
                    <a:pt x="174523" y="12047"/>
                    <a:pt x="232011" y="0"/>
                    <a:pt x="232011" y="0"/>
                  </a:cubicBezTo>
                  <a:cubicBezTo>
                    <a:pt x="268405" y="4549"/>
                    <a:pt x="307140" y="26"/>
                    <a:pt x="341194" y="13648"/>
                  </a:cubicBezTo>
                  <a:cubicBezTo>
                    <a:pt x="356423" y="19740"/>
                    <a:pt x="361154" y="39920"/>
                    <a:pt x="368489" y="54591"/>
                  </a:cubicBezTo>
                  <a:cubicBezTo>
                    <a:pt x="374923" y="67458"/>
                    <a:pt x="378185" y="81702"/>
                    <a:pt x="382137" y="95535"/>
                  </a:cubicBezTo>
                  <a:cubicBezTo>
                    <a:pt x="394988" y="140514"/>
                    <a:pt x="400050" y="171451"/>
                    <a:pt x="409432" y="218365"/>
                  </a:cubicBezTo>
                  <a:cubicBezTo>
                    <a:pt x="413981" y="272956"/>
                    <a:pt x="414954" y="327964"/>
                    <a:pt x="423080" y="382138"/>
                  </a:cubicBezTo>
                  <a:cubicBezTo>
                    <a:pt x="428645" y="419237"/>
                    <a:pt x="438514" y="455731"/>
                    <a:pt x="450376" y="491320"/>
                  </a:cubicBezTo>
                  <a:cubicBezTo>
                    <a:pt x="454925" y="504968"/>
                    <a:pt x="457037" y="519687"/>
                    <a:pt x="464023" y="532263"/>
                  </a:cubicBezTo>
                  <a:cubicBezTo>
                    <a:pt x="479954" y="560940"/>
                    <a:pt x="487492" y="603777"/>
                    <a:pt x="518614" y="614150"/>
                  </a:cubicBezTo>
                  <a:lnTo>
                    <a:pt x="559558" y="627797"/>
                  </a:lnTo>
                  <a:cubicBezTo>
                    <a:pt x="585355" y="621348"/>
                    <a:pt x="637637" y="614781"/>
                    <a:pt x="655092" y="586854"/>
                  </a:cubicBezTo>
                  <a:cubicBezTo>
                    <a:pt x="655100" y="586841"/>
                    <a:pt x="689209" y="484502"/>
                    <a:pt x="696035" y="464024"/>
                  </a:cubicBezTo>
                  <a:lnTo>
                    <a:pt x="709683" y="423081"/>
                  </a:lnTo>
                  <a:lnTo>
                    <a:pt x="723331" y="382138"/>
                  </a:lnTo>
                  <a:cubicBezTo>
                    <a:pt x="739223" y="286789"/>
                    <a:pt x="736979" y="327923"/>
                    <a:pt x="736979" y="25930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/>
            </a:p>
          </p:txBody>
        </p:sp>
        <p:cxnSp>
          <p:nvCxnSpPr>
            <p:cNvPr id="90" name="Straight Connector 89"/>
            <p:cNvCxnSpPr/>
            <p:nvPr/>
          </p:nvCxnSpPr>
          <p:spPr>
            <a:xfrm flipH="1">
              <a:off x="1947441" y="2172592"/>
              <a:ext cx="35812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5" name="Line 30"/>
            <p:cNvSpPr>
              <a:spLocks noChangeShapeType="1"/>
            </p:cNvSpPr>
            <p:nvPr/>
          </p:nvSpPr>
          <p:spPr bwMode="auto">
            <a:xfrm flipH="1">
              <a:off x="1730030" y="3851455"/>
              <a:ext cx="4572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38"/>
            <p:cNvSpPr>
              <a:spLocks noChangeShapeType="1"/>
            </p:cNvSpPr>
            <p:nvPr/>
          </p:nvSpPr>
          <p:spPr bwMode="auto">
            <a:xfrm flipH="1">
              <a:off x="1806230" y="3960993"/>
              <a:ext cx="3048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39"/>
            <p:cNvSpPr>
              <a:spLocks noChangeShapeType="1"/>
            </p:cNvSpPr>
            <p:nvPr/>
          </p:nvSpPr>
          <p:spPr bwMode="auto">
            <a:xfrm flipH="1">
              <a:off x="1868143" y="4051480"/>
              <a:ext cx="1524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30"/>
            <p:cNvSpPr>
              <a:spLocks noChangeShapeType="1"/>
            </p:cNvSpPr>
            <p:nvPr/>
          </p:nvSpPr>
          <p:spPr bwMode="auto">
            <a:xfrm flipH="1">
              <a:off x="3719641" y="3851455"/>
              <a:ext cx="4572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38"/>
            <p:cNvSpPr>
              <a:spLocks noChangeShapeType="1"/>
            </p:cNvSpPr>
            <p:nvPr/>
          </p:nvSpPr>
          <p:spPr bwMode="auto">
            <a:xfrm flipH="1">
              <a:off x="3795841" y="3960993"/>
              <a:ext cx="3048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39"/>
            <p:cNvSpPr>
              <a:spLocks noChangeShapeType="1"/>
            </p:cNvSpPr>
            <p:nvPr/>
          </p:nvSpPr>
          <p:spPr bwMode="auto">
            <a:xfrm flipH="1">
              <a:off x="3857754" y="4051480"/>
              <a:ext cx="1524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30"/>
            <p:cNvSpPr>
              <a:spLocks noChangeShapeType="1"/>
            </p:cNvSpPr>
            <p:nvPr/>
          </p:nvSpPr>
          <p:spPr bwMode="auto">
            <a:xfrm flipH="1">
              <a:off x="5992985" y="3851455"/>
              <a:ext cx="4572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38"/>
            <p:cNvSpPr>
              <a:spLocks noChangeShapeType="1"/>
            </p:cNvSpPr>
            <p:nvPr/>
          </p:nvSpPr>
          <p:spPr bwMode="auto">
            <a:xfrm flipH="1">
              <a:off x="6069185" y="3960993"/>
              <a:ext cx="3048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39"/>
            <p:cNvSpPr>
              <a:spLocks noChangeShapeType="1"/>
            </p:cNvSpPr>
            <p:nvPr/>
          </p:nvSpPr>
          <p:spPr bwMode="auto">
            <a:xfrm flipH="1">
              <a:off x="6131098" y="4051480"/>
              <a:ext cx="1524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3969129" y="3273612"/>
              <a:ext cx="4621" cy="57936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3969129" y="2735797"/>
              <a:ext cx="31422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9129" y="2735797"/>
              <a:ext cx="0" cy="53781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7" name="Text Box 5"/>
            <p:cNvSpPr txBox="1">
              <a:spLocks noChangeArrowheads="1"/>
            </p:cNvSpPr>
            <p:nvPr/>
          </p:nvSpPr>
          <p:spPr bwMode="auto">
            <a:xfrm>
              <a:off x="5224885" y="2620885"/>
              <a:ext cx="844911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60000"/>
                </a:lnSpc>
              </a:pPr>
              <a:r>
                <a:rPr lang="en-US" sz="1600">
                  <a:latin typeface="Arial" charset="0"/>
                </a:rPr>
                <a:t>   +</a:t>
              </a:r>
            </a:p>
            <a:p>
              <a:pPr eaLnBrk="1" hangingPunct="1">
                <a:lnSpc>
                  <a:spcPct val="60000"/>
                </a:lnSpc>
              </a:pPr>
              <a:endParaRPr lang="en-US" sz="1600">
                <a:latin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600" i="1">
                  <a:latin typeface="Arial" charset="0"/>
                </a:rPr>
                <a:t>v</a:t>
              </a:r>
              <a:r>
                <a:rPr lang="en-US" sz="1600" i="1" baseline="-25000">
                  <a:latin typeface="Arial" charset="0"/>
                </a:rPr>
                <a:t>o</a:t>
              </a:r>
              <a:r>
                <a:rPr lang="en-US" sz="1600" i="1">
                  <a:latin typeface="Arial" charset="0"/>
                </a:rPr>
                <a:t>(t)</a:t>
              </a:r>
            </a:p>
            <a:p>
              <a:pPr eaLnBrk="1" hangingPunct="1">
                <a:lnSpc>
                  <a:spcPct val="60000"/>
                </a:lnSpc>
              </a:pPr>
              <a:endParaRPr lang="en-US" sz="1600">
                <a:latin typeface="Arial" charset="0"/>
              </a:endParaRPr>
            </a:p>
            <a:p>
              <a:pPr eaLnBrk="1" hangingPunct="1">
                <a:lnSpc>
                  <a:spcPct val="60000"/>
                </a:lnSpc>
              </a:pPr>
              <a:r>
                <a:rPr lang="en-US" sz="1600" b="1">
                  <a:latin typeface="Arial" charset="0"/>
                </a:rPr>
                <a:t>   _</a:t>
              </a:r>
            </a:p>
          </p:txBody>
        </p:sp>
        <p:cxnSp>
          <p:nvCxnSpPr>
            <p:cNvPr id="104" name="Straight Connector 103"/>
            <p:cNvCxnSpPr/>
            <p:nvPr/>
          </p:nvCxnSpPr>
          <p:spPr>
            <a:xfrm flipH="1" flipV="1">
              <a:off x="6217245" y="3543673"/>
              <a:ext cx="6932" cy="309301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9" name="TextBox 104"/>
            <p:cNvSpPr txBox="1">
              <a:spLocks noChangeArrowheads="1"/>
            </p:cNvSpPr>
            <p:nvPr/>
          </p:nvSpPr>
          <p:spPr bwMode="auto">
            <a:xfrm>
              <a:off x="4462883" y="789972"/>
              <a:ext cx="894854" cy="492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/>
                <a:t>R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  <p:sp>
          <p:nvSpPr>
            <p:cNvPr id="3110" name="TextBox 105"/>
            <p:cNvSpPr txBox="1">
              <a:spLocks noChangeArrowheads="1"/>
            </p:cNvSpPr>
            <p:nvPr/>
          </p:nvSpPr>
          <p:spPr bwMode="auto">
            <a:xfrm>
              <a:off x="2678106" y="1503684"/>
              <a:ext cx="683361" cy="451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/>
                <a:t>R</a:t>
              </a:r>
              <a:r>
                <a:rPr lang="en-US" sz="1600" baseline="-25000"/>
                <a:t>1</a:t>
              </a:r>
              <a:endParaRPr lang="en-US" sz="1600"/>
            </a:p>
          </p:txBody>
        </p:sp>
        <p:grpSp>
          <p:nvGrpSpPr>
            <p:cNvPr id="3111" name="Group 106"/>
            <p:cNvGrpSpPr>
              <a:grpSpLocks/>
            </p:cNvGrpSpPr>
            <p:nvPr/>
          </p:nvGrpSpPr>
          <p:grpSpPr bwMode="auto">
            <a:xfrm rot="5400000">
              <a:off x="5855589" y="3091010"/>
              <a:ext cx="746760" cy="192024"/>
              <a:chOff x="4991100" y="914400"/>
              <a:chExt cx="533400" cy="152400"/>
            </a:xfrm>
          </p:grpSpPr>
          <p:cxnSp>
            <p:nvCxnSpPr>
              <p:cNvPr id="110" name="Straight Connector 109"/>
              <p:cNvCxnSpPr/>
              <p:nvPr/>
            </p:nvCxnSpPr>
            <p:spPr bwMode="auto">
              <a:xfrm rot="16200000" flipH="1">
                <a:off x="5028391" y="951074"/>
                <a:ext cx="152200" cy="77490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 bwMode="auto">
              <a:xfrm rot="5400000" flipH="1" flipV="1">
                <a:off x="5105056" y="951898"/>
                <a:ext cx="152200" cy="75841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 bwMode="auto">
              <a:xfrm rot="16200000" flipH="1">
                <a:off x="5181722" y="951073"/>
                <a:ext cx="152200" cy="77491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 bwMode="auto">
              <a:xfrm rot="5400000" flipH="1" flipV="1">
                <a:off x="5257564" y="952722"/>
                <a:ext cx="152200" cy="74192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 bwMode="auto">
              <a:xfrm rot="16200000" flipH="1">
                <a:off x="5333405" y="951073"/>
                <a:ext cx="152200" cy="77491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 bwMode="auto">
              <a:xfrm rot="5400000" flipH="1" flipV="1">
                <a:off x="5448579" y="990406"/>
                <a:ext cx="75184" cy="75841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auto">
              <a:xfrm rot="5400000">
                <a:off x="4990141" y="904128"/>
                <a:ext cx="77017" cy="74193"/>
              </a:xfrm>
              <a:prstGeom prst="line">
                <a:avLst/>
              </a:prstGeom>
              <a:ln w="317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8" name="Straight Connector 107"/>
            <p:cNvCxnSpPr/>
            <p:nvPr/>
          </p:nvCxnSpPr>
          <p:spPr>
            <a:xfrm flipV="1">
              <a:off x="6228798" y="2498052"/>
              <a:ext cx="0" cy="31391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3" name="TextBox 108"/>
            <p:cNvSpPr txBox="1">
              <a:spLocks noChangeArrowheads="1"/>
            </p:cNvSpPr>
            <p:nvPr/>
          </p:nvSpPr>
          <p:spPr bwMode="auto">
            <a:xfrm>
              <a:off x="6254038" y="3006545"/>
              <a:ext cx="878165" cy="492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/>
                <a:t>R</a:t>
              </a:r>
              <a:r>
                <a:rPr lang="en-US" sz="1600" baseline="-25000"/>
                <a:t>L</a:t>
              </a:r>
              <a:endParaRPr lang="en-US" sz="1600"/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2192338"/>
            <a:ext cx="4800600" cy="391795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b="1" dirty="0" smtClean="0"/>
              <a:t>Soln: </a:t>
            </a:r>
            <a:r>
              <a:rPr lang="en-US" sz="2200" dirty="0" smtClean="0"/>
              <a:t>The full-power bandwidth of the op-amp is given by 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200" dirty="0" smtClean="0"/>
              <a:t>Slew-rate, SR = </a:t>
            </a:r>
            <a:r>
              <a:rPr lang="en-US" sz="2200" dirty="0"/>
              <a:t>1.5 </a:t>
            </a:r>
            <a:r>
              <a:rPr lang="en-US" sz="2200" dirty="0" smtClean="0"/>
              <a:t>V/µs;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dirty="0" smtClean="0"/>
              <a:t>maximum output </a:t>
            </a:r>
            <a:r>
              <a:rPr lang="en-US" sz="2200" dirty="0" err="1" smtClean="0"/>
              <a:t>amplitude,V</a:t>
            </a:r>
            <a:r>
              <a:rPr lang="en-US" sz="2200" baseline="-25000" dirty="0" err="1" smtClean="0"/>
              <a:t>om</a:t>
            </a:r>
            <a:r>
              <a:rPr lang="en-US" sz="2200" dirty="0" smtClean="0"/>
              <a:t> = 12 V.</a:t>
            </a:r>
          </a:p>
        </p:txBody>
      </p:sp>
      <p:sp>
        <p:nvSpPr>
          <p:cNvPr id="3076" name="Title 4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610600" cy="236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200" b="1" smtClean="0"/>
              <a:t>Problem OP-AMP P2</a:t>
            </a:r>
            <a:r>
              <a:rPr lang="en-US" sz="2200" smtClean="0"/>
              <a:t>: - Consider the op-amp circuit shown below. Assume the maximum output voltage of the op-amp ranges from – 12 V to + 12 V; the maximum output current magnitude is 25 mA; and the slew-rate limit is 1.5 V/µs. If 𝑣</a:t>
            </a:r>
            <a:r>
              <a:rPr lang="en-US" sz="2200" baseline="-25000" smtClean="0"/>
              <a:t>𝑖𝑛</a:t>
            </a:r>
            <a:r>
              <a:rPr lang="en-US" sz="2200" smtClean="0"/>
              <a:t> (𝑡)=𝑣</a:t>
            </a:r>
            <a:r>
              <a:rPr lang="en-US" sz="2200" baseline="-25000" smtClean="0"/>
              <a:t>𝑚</a:t>
            </a:r>
            <a:r>
              <a:rPr lang="en-US" sz="2200" smtClean="0"/>
              <a:t>𝑠𝑖𝑛(𝜔𝑡), R</a:t>
            </a:r>
            <a:r>
              <a:rPr lang="en-US" sz="2200" baseline="-25000" smtClean="0"/>
              <a:t>1</a:t>
            </a:r>
            <a:r>
              <a:rPr lang="en-US" sz="2200" smtClean="0"/>
              <a:t> = 5 k</a:t>
            </a:r>
            <a:r>
              <a:rPr lang="el-GR" sz="2200" smtClean="0"/>
              <a:t>Ω, </a:t>
            </a:r>
            <a:r>
              <a:rPr lang="en-US" sz="2200" smtClean="0"/>
              <a:t>and R</a:t>
            </a:r>
            <a:r>
              <a:rPr lang="en-US" sz="2200" baseline="-25000" smtClean="0"/>
              <a:t>2</a:t>
            </a:r>
            <a:r>
              <a:rPr lang="en-US" sz="2200" smtClean="0"/>
              <a:t> = 25 k</a:t>
            </a:r>
            <a:r>
              <a:rPr lang="el-GR" sz="2200" smtClean="0"/>
              <a:t>Ω. </a:t>
            </a:r>
            <a:br>
              <a:rPr lang="el-GR" sz="2200" smtClean="0"/>
            </a:br>
            <a:r>
              <a:rPr lang="en-US" sz="2200" smtClean="0"/>
              <a:t/>
            </a:r>
            <a:br>
              <a:rPr lang="en-US" sz="2200" smtClean="0"/>
            </a:br>
            <a:r>
              <a:rPr lang="en-US" sz="2200" b="1" smtClean="0"/>
              <a:t>a)</a:t>
            </a:r>
            <a:r>
              <a:rPr lang="en-US" sz="2200" smtClean="0"/>
              <a:t> Find the full-power bandwidth of the op-amp.</a:t>
            </a: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754188" y="2911475"/>
          <a:ext cx="15224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3" imgW="799753" imgH="431613" progId="Equation.3">
                  <p:embed/>
                </p:oleObj>
              </mc:Choice>
              <mc:Fallback>
                <p:oleObj name="Equation" r:id="rId3" imgW="79975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2911475"/>
                        <a:ext cx="152241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838200" y="5029200"/>
          <a:ext cx="3124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5" imgW="1562100" imgH="444500" progId="Equation.3">
                  <p:embed/>
                </p:oleObj>
              </mc:Choice>
              <mc:Fallback>
                <p:oleObj name="Equation" r:id="rId5" imgW="15621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029200"/>
                        <a:ext cx="31242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529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381000" y="228600"/>
            <a:ext cx="8610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/>
            <a:r>
              <a:rPr lang="en-US" sz="2200" b="1" smtClean="0"/>
              <a:t>b) </a:t>
            </a:r>
            <a:r>
              <a:rPr lang="en-US" sz="2200" smtClean="0"/>
              <a:t>Find the peak output voltage possible without distortion for the following cases: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/>
              <a:t>Case a: </a:t>
            </a:r>
            <a:r>
              <a:rPr lang="en-US" sz="2400" dirty="0"/>
              <a:t>Frequency of 5 kHz and R</a:t>
            </a:r>
            <a:r>
              <a:rPr lang="en-US" sz="2400" baseline="-25000" dirty="0"/>
              <a:t>L</a:t>
            </a:r>
            <a:r>
              <a:rPr lang="en-US" sz="2400" dirty="0"/>
              <a:t> = </a:t>
            </a:r>
            <a:r>
              <a:rPr lang="en-US" sz="2400" dirty="0" smtClean="0"/>
              <a:t>20 </a:t>
            </a:r>
            <a:r>
              <a:rPr lang="en-US" sz="2400" dirty="0"/>
              <a:t>Ω 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sz="2000" b="1" dirty="0" smtClean="0"/>
              <a:t>Soln.: </a:t>
            </a:r>
            <a:r>
              <a:rPr lang="en-US" sz="2000" dirty="0" smtClean="0"/>
              <a:t>The current limit of the op-amp limits the peak output voltage. Since R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is very small compared to R</a:t>
            </a:r>
            <a:r>
              <a:rPr lang="en-US" sz="2000" baseline="-25000" dirty="0" smtClean="0"/>
              <a:t>2</a:t>
            </a:r>
            <a:r>
              <a:rPr lang="en-US" sz="2000" dirty="0"/>
              <a:t> </a:t>
            </a:r>
            <a:r>
              <a:rPr lang="en-US" sz="2000" dirty="0" smtClean="0"/>
              <a:t>the current through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can be neglected. Thus the peak output voltage is given by </a:t>
            </a:r>
          </a:p>
          <a:p>
            <a:pPr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400" b="1" dirty="0" smtClean="0"/>
              <a:t>Case b: </a:t>
            </a:r>
            <a:r>
              <a:rPr lang="en-US" sz="2400" dirty="0"/>
              <a:t>Frequency of 5 kHz and R</a:t>
            </a:r>
            <a:r>
              <a:rPr lang="en-US" sz="2400" baseline="-25000" dirty="0"/>
              <a:t>L</a:t>
            </a:r>
            <a:r>
              <a:rPr lang="en-US" sz="2400" dirty="0"/>
              <a:t> = 2.5 </a:t>
            </a:r>
            <a:r>
              <a:rPr lang="en-US" sz="2400" dirty="0" err="1" smtClean="0"/>
              <a:t>kΩ</a:t>
            </a:r>
            <a:r>
              <a:rPr lang="en-US" sz="2400" dirty="0" smtClean="0"/>
              <a:t> </a:t>
            </a:r>
          </a:p>
          <a:p>
            <a:pPr lvl="1" eaLnBrk="1" hangingPunct="1">
              <a:defRPr/>
            </a:pPr>
            <a:r>
              <a:rPr lang="en-US" sz="2000" b="1" dirty="0" smtClean="0"/>
              <a:t>Soln.:      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om</a:t>
            </a:r>
            <a:r>
              <a:rPr lang="en-US" sz="2000" dirty="0" smtClean="0"/>
              <a:t> = 12 V  (The maximum voltage that the op-amp can achieve.)</a:t>
            </a:r>
            <a:endParaRPr lang="en-US" sz="2000" dirty="0"/>
          </a:p>
          <a:p>
            <a:pPr eaLnBrk="1" hangingPunct="1">
              <a:defRPr/>
            </a:pPr>
            <a:r>
              <a:rPr lang="en-US" sz="2400" b="1" dirty="0"/>
              <a:t>Case </a:t>
            </a:r>
            <a:r>
              <a:rPr lang="en-US" sz="2400" b="1" dirty="0" smtClean="0"/>
              <a:t>c: </a:t>
            </a:r>
            <a:r>
              <a:rPr lang="en-US" sz="2400" dirty="0"/>
              <a:t>Frequency of </a:t>
            </a:r>
            <a:r>
              <a:rPr lang="en-US" sz="2400" dirty="0" smtClean="0"/>
              <a:t>50 </a:t>
            </a:r>
            <a:r>
              <a:rPr lang="en-US" sz="2400" dirty="0"/>
              <a:t>kHz and R</a:t>
            </a:r>
            <a:r>
              <a:rPr lang="en-US" sz="2400" baseline="-25000" dirty="0"/>
              <a:t>L</a:t>
            </a:r>
            <a:r>
              <a:rPr lang="en-US" sz="2400" dirty="0"/>
              <a:t> = 2.5 </a:t>
            </a:r>
            <a:r>
              <a:rPr lang="en-US" sz="2400" dirty="0" err="1"/>
              <a:t>kΩ</a:t>
            </a:r>
            <a:r>
              <a:rPr lang="en-US" sz="2400" dirty="0" smtClean="0"/>
              <a:t> 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000" b="1" dirty="0"/>
              <a:t>Soln.: </a:t>
            </a:r>
            <a:r>
              <a:rPr lang="en-US" sz="2000" dirty="0"/>
              <a:t>The </a:t>
            </a:r>
            <a:r>
              <a:rPr lang="en-US" sz="2000" dirty="0" smtClean="0"/>
              <a:t>slew-rate </a:t>
            </a:r>
            <a:r>
              <a:rPr lang="en-US" sz="2000" dirty="0"/>
              <a:t>limit of the op-amp limits the peak output voltage. </a:t>
            </a:r>
            <a:endParaRPr lang="en-US" sz="2000" dirty="0" smtClean="0"/>
          </a:p>
          <a:p>
            <a:pPr lvl="1" eaLnBrk="1" hangingPunct="1">
              <a:defRPr/>
            </a:pPr>
            <a:endParaRPr lang="en-US" sz="2000" dirty="0"/>
          </a:p>
          <a:p>
            <a:pPr lvl="1" eaLnBrk="1" hangingPunct="1">
              <a:defRPr/>
            </a:pPr>
            <a:endParaRPr lang="en-US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86000" y="4800600"/>
          <a:ext cx="4038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" imgW="2019300" imgH="444500" progId="Equation.3">
                  <p:embed/>
                </p:oleObj>
              </mc:Choice>
              <mc:Fallback>
                <p:oleObj name="Equation" r:id="rId3" imgW="20193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800600"/>
                        <a:ext cx="4038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200400" y="2362200"/>
          <a:ext cx="294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5" imgW="1473200" imgH="228600" progId="Equation.3">
                  <p:embed/>
                </p:oleObj>
              </mc:Choice>
              <mc:Fallback>
                <p:oleObj name="Equation" r:id="rId5" imgW="1473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362200"/>
                        <a:ext cx="2946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11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5181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200" b="1" dirty="0" err="1" smtClean="0"/>
              <a:t>Soln</a:t>
            </a:r>
            <a:r>
              <a:rPr lang="en-US" sz="2200" b="1" dirty="0" smtClean="0"/>
              <a:t>:-</a:t>
            </a:r>
            <a:endParaRPr lang="en-US" sz="22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b="1" dirty="0" smtClean="0"/>
              <a:t>a) F(A, B, C) = (A + B’)C’ + A’C</a:t>
            </a:r>
            <a:endParaRPr lang="en-US" sz="22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dirty="0"/>
              <a:t> </a:t>
            </a:r>
            <a:r>
              <a:rPr lang="en-US" sz="2200" dirty="0" smtClean="0"/>
              <a:t>    F(A, B, C) = AC’ + B’C’ + A’C=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dirty="0" smtClean="0"/>
              <a:t>A’B’C’+A’B’C+A’BC+AB’C’+ABC’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2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2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2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2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2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b="1" dirty="0" smtClean="0"/>
              <a:t>		     b) F(X, Y, Z) = (X + Y’)(X’ + Z) + ZY’</a:t>
            </a:r>
            <a:endParaRPr lang="en-US" sz="22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b="1" dirty="0"/>
              <a:t> </a:t>
            </a:r>
            <a:r>
              <a:rPr lang="en-US" sz="2200" b="1" dirty="0" smtClean="0"/>
              <a:t>    		          </a:t>
            </a:r>
            <a:r>
              <a:rPr lang="en-US" sz="2200" dirty="0" smtClean="0"/>
              <a:t>F(X, Y, Z) = XX’ + XZ + X’Y’ + Y’Z + ZY’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b="1" dirty="0" smtClean="0"/>
              <a:t>		          </a:t>
            </a:r>
            <a:r>
              <a:rPr lang="en-US" sz="2200" dirty="0" smtClean="0"/>
              <a:t>F(X, Y, Z) = XZ + X’Y’ + Y’Z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200" dirty="0"/>
              <a:t>	</a:t>
            </a:r>
            <a:r>
              <a:rPr lang="en-US" sz="2200" dirty="0" smtClean="0"/>
              <a:t>	=	=X’Y’Z’+X’Y’Z+XY’Z+XYZ</a:t>
            </a:r>
            <a:endParaRPr lang="en-US" sz="2200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305800" cy="1096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/>
            <a:r>
              <a:rPr lang="en-US" sz="2400" b="1" smtClean="0"/>
              <a:t>Problem Logic Gates P1</a:t>
            </a:r>
            <a:r>
              <a:rPr lang="en-US" sz="2400" smtClean="0"/>
              <a:t>: - Express the following functions in canonical SOP form. (Hint: Draw the truth table for each one first.).</a:t>
            </a:r>
            <a:br>
              <a:rPr lang="en-US" sz="2400" smtClean="0"/>
            </a:br>
            <a:endParaRPr lang="en-US" sz="24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629400" y="1524000"/>
          <a:ext cx="1981200" cy="3292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"/>
                <a:gridCol w="495300"/>
                <a:gridCol w="495300"/>
                <a:gridCol w="495300"/>
              </a:tblGrid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533400" y="3352800"/>
          <a:ext cx="1981200" cy="3292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"/>
                <a:gridCol w="495300"/>
                <a:gridCol w="495300"/>
                <a:gridCol w="495300"/>
              </a:tblGrid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Z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36583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9" marB="457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8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228600"/>
            <a:ext cx="8458200" cy="624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z="2200" b="1" smtClean="0"/>
              <a:t>c) F(A, B, C, D) = AB’C + A’BC’D + A’BCD’ + B’D’</a:t>
            </a:r>
          </a:p>
          <a:p>
            <a:pPr marL="0" indent="0" eaLnBrk="1" hangingPunct="1">
              <a:buFontTx/>
              <a:buNone/>
            </a:pPr>
            <a:r>
              <a:rPr lang="en-US" sz="2200" smtClean="0"/>
              <a:t>    F(A, B, C, D) =AB’CD+AB’CD’+ A’BC’D + A’BCD’ +				+AB’C’D’+A’B’CD’+A’B’C’D’</a:t>
            </a:r>
          </a:p>
          <a:p>
            <a:pPr marL="0" indent="0" eaLnBrk="1" hangingPunct="1">
              <a:buFontTx/>
              <a:buNone/>
            </a:pPr>
            <a:r>
              <a:rPr lang="en-US" sz="2200" b="1" smtClean="0"/>
              <a:t>d) F(W, X, Y, Z) = WX’ + Z’(Y’ + W’) + W’Z’Y’</a:t>
            </a:r>
          </a:p>
          <a:p>
            <a:pPr marL="0" indent="0" eaLnBrk="1" hangingPunct="1">
              <a:buFontTx/>
              <a:buNone/>
            </a:pPr>
            <a:r>
              <a:rPr lang="en-US" sz="2200" smtClean="0"/>
              <a:t>     F(W, X, Y, Z) = WX’ + Y’Z’ + W’Z’ + W’Z’Y’</a:t>
            </a:r>
          </a:p>
          <a:p>
            <a:pPr marL="0" indent="0" eaLnBrk="1" hangingPunct="1">
              <a:buFontTx/>
              <a:buNone/>
            </a:pPr>
            <a:r>
              <a:rPr lang="en-US" sz="2200" smtClean="0"/>
              <a:t>     F(W, X, Y, Z) = W’X’YZ’+W’X’YZ’+WX’YZ’+WX’Y’Z’+</a:t>
            </a:r>
          </a:p>
          <a:p>
            <a:pPr marL="0" indent="0" eaLnBrk="1" hangingPunct="1">
              <a:buFontTx/>
              <a:buNone/>
            </a:pPr>
            <a:r>
              <a:rPr lang="en-US" sz="2200" smtClean="0"/>
              <a:t>		+WX’YZ+WX’Y’Z+WXY’Z’+W’XY’Z’+W’XYZ’</a:t>
            </a:r>
          </a:p>
          <a:p>
            <a:pPr marL="0" indent="0" eaLnBrk="1" hangingPunct="1">
              <a:buFontTx/>
              <a:buNone/>
            </a:pPr>
            <a:endParaRPr lang="en-US" sz="2400" smtClean="0"/>
          </a:p>
          <a:p>
            <a:pPr marL="0" indent="0" eaLnBrk="1" hangingPunct="1">
              <a:buFontTx/>
              <a:buNone/>
            </a:pPr>
            <a:r>
              <a:rPr lang="en-US" sz="2400" smtClean="0"/>
              <a:t>Karnaugh Map instead of truth table: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4206875"/>
          <a:ext cx="3048000" cy="21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dirty="0" smtClean="0"/>
                        <a:t>C</a:t>
                      </a:r>
                      <a:endParaRPr lang="en-US" sz="1800" b="1" dirty="0"/>
                    </a:p>
                  </a:txBody>
                  <a:tcPr marT="45690" marB="456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690" marB="45690"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dirty="0" smtClean="0"/>
                        <a:t>D</a:t>
                      </a:r>
                      <a:endParaRPr lang="en-US" sz="1800" b="1" dirty="0"/>
                    </a:p>
                  </a:txBody>
                  <a:tcPr marT="45690" marB="456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  <a:tr h="365654">
                <a:tc rowSpan="2">
                  <a:txBody>
                    <a:bodyPr/>
                    <a:lstStyle/>
                    <a:p>
                      <a:r>
                        <a:rPr lang="en-US" sz="1800" b="1" dirty="0" smtClean="0"/>
                        <a:t>A</a:t>
                      </a:r>
                      <a:endParaRPr lang="en-US" sz="1800" b="1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690" marB="456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  <a:tr h="3656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b="1" dirty="0" smtClean="0"/>
                        <a:t>B</a:t>
                      </a:r>
                      <a:endParaRPr lang="en-US" sz="1800" b="1" dirty="0"/>
                    </a:p>
                  </a:txBody>
                  <a:tcPr marT="45690" marB="45690">
                    <a:solidFill>
                      <a:srgbClr val="AA997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0" y="4206875"/>
          <a:ext cx="3048000" cy="21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dirty="0" smtClean="0"/>
                        <a:t>Y</a:t>
                      </a:r>
                      <a:endParaRPr lang="en-US" sz="1800" b="1" dirty="0"/>
                    </a:p>
                  </a:txBody>
                  <a:tcPr marT="45690" marB="456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690" marB="45690"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dirty="0" smtClean="0"/>
                        <a:t>Z</a:t>
                      </a:r>
                      <a:endParaRPr lang="en-US" sz="1800" b="1" dirty="0"/>
                    </a:p>
                  </a:txBody>
                  <a:tcPr marT="45690" marB="456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  <a:tr h="365654">
                <a:tc rowSpan="2">
                  <a:txBody>
                    <a:bodyPr/>
                    <a:lstStyle/>
                    <a:p>
                      <a:r>
                        <a:rPr lang="en-US" sz="1800" b="1" dirty="0" smtClean="0"/>
                        <a:t>W</a:t>
                      </a:r>
                      <a:endParaRPr lang="en-US" sz="1800" b="1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  <a:tr h="3656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b="1" dirty="0" smtClean="0"/>
                        <a:t>X</a:t>
                      </a:r>
                      <a:endParaRPr lang="en-US" sz="1800" b="1" dirty="0"/>
                    </a:p>
                  </a:txBody>
                  <a:tcPr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0" marB="4569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8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/>
              <a:t>Soln. a:-</a:t>
            </a:r>
            <a:r>
              <a:rPr lang="en-US" sz="2400" dirty="0" smtClean="0"/>
              <a:t> Using NOR Gates</a:t>
            </a:r>
          </a:p>
          <a:p>
            <a:pPr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endParaRPr lang="en-US" sz="2400" b="1" dirty="0"/>
          </a:p>
          <a:p>
            <a:pPr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endParaRPr lang="en-US" sz="2400" b="1" dirty="0"/>
          </a:p>
          <a:p>
            <a:pPr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400" b="1" dirty="0" smtClean="0"/>
              <a:t>Soln. b:- </a:t>
            </a:r>
            <a:r>
              <a:rPr lang="en-US" sz="2400" dirty="0" smtClean="0"/>
              <a:t>Using NAND Gates</a:t>
            </a:r>
            <a:endParaRPr lang="en-US" sz="2400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b="1" dirty="0" smtClean="0"/>
              <a:t>		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96962"/>
          </a:xfrm>
        </p:spPr>
        <p:txBody>
          <a:bodyPr/>
          <a:lstStyle/>
          <a:p>
            <a:pPr algn="l" eaLnBrk="1" hangingPunct="1"/>
            <a:r>
              <a:rPr lang="en-US" sz="2400" b="1" smtClean="0"/>
              <a:t>Problem Logic Gates P2</a:t>
            </a:r>
            <a:r>
              <a:rPr lang="en-US" sz="2400" smtClean="0"/>
              <a:t>: - Realize AND, OR and NOT functions using: a) NOR, b) NAND</a:t>
            </a:r>
            <a:br>
              <a:rPr lang="en-US" sz="2400" smtClean="0"/>
            </a:br>
            <a:endParaRPr lang="en-US" sz="2400" smtClean="0"/>
          </a:p>
        </p:txBody>
      </p:sp>
      <p:pic>
        <p:nvPicPr>
          <p:cNvPr id="3076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4419600"/>
            <a:ext cx="5934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1676400"/>
            <a:ext cx="577373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err="1" smtClean="0"/>
              <a:t>Soln</a:t>
            </a:r>
            <a:r>
              <a:rPr lang="en-US" sz="2400" b="1" dirty="0" smtClean="0"/>
              <a:t>:-</a:t>
            </a: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/>
              <a:t>F = BC’D’ + BC’D + A’C’D’ + BCD’ + A’B’CD</a:t>
            </a:r>
            <a:r>
              <a:rPr lang="en-US" sz="2400" dirty="0" smtClean="0"/>
              <a:t>’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b="1" dirty="0" smtClean="0"/>
              <a:t>SOP</a:t>
            </a:r>
            <a:r>
              <a:rPr lang="en-US" sz="2400" b="1" dirty="0"/>
              <a:t>: F = BD’ + BC’ + A’D’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b="1" dirty="0" smtClean="0"/>
              <a:t>		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96962"/>
          </a:xfrm>
        </p:spPr>
        <p:txBody>
          <a:bodyPr/>
          <a:lstStyle/>
          <a:p>
            <a:pPr algn="l" eaLnBrk="1" hangingPunct="1"/>
            <a:r>
              <a:rPr lang="en-US" sz="2400" b="1" smtClean="0"/>
              <a:t>Problem Logic Gates P3</a:t>
            </a:r>
            <a:r>
              <a:rPr lang="en-US" sz="2400" smtClean="0"/>
              <a:t>: - </a:t>
            </a:r>
            <a:r>
              <a:rPr lang="en-US" sz="2400" b="1" smtClean="0"/>
              <a:t>a) </a:t>
            </a:r>
            <a:r>
              <a:rPr lang="en-US" sz="2400" smtClean="0"/>
              <a:t>Use Karnaugh-map to find the SOP form of the following function: </a:t>
            </a:r>
            <a:br>
              <a:rPr lang="en-US" sz="2400" smtClean="0"/>
            </a:br>
            <a:r>
              <a:rPr lang="en-US" sz="2400" smtClean="0"/>
              <a:t>F = BC’D’ + BC’D + A’C’D’ + BCD’ + A’B’CD’</a:t>
            </a:r>
            <a:br>
              <a:rPr lang="en-US" sz="2400" smtClean="0"/>
            </a:br>
            <a:endParaRPr lang="en-US" sz="24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47813" y="2362200"/>
          <a:ext cx="6096000" cy="2530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147" name="Group 23"/>
          <p:cNvGrpSpPr>
            <a:grpSpLocks/>
          </p:cNvGrpSpPr>
          <p:nvPr/>
        </p:nvGrpSpPr>
        <p:grpSpPr bwMode="auto">
          <a:xfrm>
            <a:off x="2124075" y="2362200"/>
            <a:ext cx="4895850" cy="2557463"/>
            <a:chOff x="2123728" y="2924944"/>
            <a:chExt cx="4896544" cy="2556284"/>
          </a:xfrm>
        </p:grpSpPr>
        <p:sp>
          <p:nvSpPr>
            <p:cNvPr id="8" name="Rectangle 7"/>
            <p:cNvSpPr/>
            <p:nvPr/>
          </p:nvSpPr>
          <p:spPr>
            <a:xfrm>
              <a:off x="2555589" y="4221334"/>
              <a:ext cx="2016411" cy="791797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" name="Straight Connector 8"/>
            <p:cNvCxnSpPr>
              <a:stCxn id="8" idx="1"/>
            </p:cNvCxnSpPr>
            <p:nvPr/>
          </p:nvCxnSpPr>
          <p:spPr>
            <a:xfrm>
              <a:off x="2555589" y="4616439"/>
              <a:ext cx="0" cy="828293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572000" y="4652935"/>
              <a:ext cx="0" cy="828293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555589" y="2924944"/>
              <a:ext cx="0" cy="828293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72000" y="2961440"/>
              <a:ext cx="0" cy="828293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555589" y="3753237"/>
              <a:ext cx="2016411" cy="0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1"/>
              <a:endCxn id="8" idx="3"/>
            </p:cNvCxnSpPr>
            <p:nvPr/>
          </p:nvCxnSpPr>
          <p:spPr>
            <a:xfrm>
              <a:off x="2555589" y="4616439"/>
              <a:ext cx="2016411" cy="0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580206" y="4221334"/>
              <a:ext cx="0" cy="80925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80206" y="4221334"/>
              <a:ext cx="144006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580206" y="5013131"/>
              <a:ext cx="1440066" cy="17455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563795" y="4221334"/>
              <a:ext cx="0" cy="80925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123728" y="4221334"/>
              <a:ext cx="1440067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123728" y="5013131"/>
              <a:ext cx="1440067" cy="17455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673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err="1" smtClean="0"/>
              <a:t>Soln</a:t>
            </a:r>
            <a:r>
              <a:rPr lang="en-US" sz="2400" b="1" dirty="0" smtClean="0"/>
              <a:t>:-</a:t>
            </a: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For </a:t>
            </a:r>
            <a:r>
              <a:rPr lang="en-US" sz="2400" dirty="0"/>
              <a:t>minimum POS – Minimize the logic function F’ and take inverse. That is consider locations with zero (0) and then invert the result.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b="1" dirty="0"/>
              <a:t>POS: F = (B + D’) . (A’ + B) . (C’ + D’)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b="1" dirty="0" smtClean="0"/>
              <a:t>		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96962"/>
          </a:xfrm>
        </p:spPr>
        <p:txBody>
          <a:bodyPr/>
          <a:lstStyle/>
          <a:p>
            <a:pPr algn="l" eaLnBrk="1" hangingPunct="1"/>
            <a:r>
              <a:rPr lang="en-US" sz="2400" b="1" smtClean="0"/>
              <a:t>Problem Logic Gates P3</a:t>
            </a:r>
            <a:r>
              <a:rPr lang="en-US" sz="2400" smtClean="0"/>
              <a:t>: - </a:t>
            </a:r>
            <a:r>
              <a:rPr lang="en-US" sz="2400" b="1" smtClean="0"/>
              <a:t>b) </a:t>
            </a:r>
            <a:r>
              <a:rPr lang="en-US" sz="2400" smtClean="0"/>
              <a:t>Find the minimum POS form of the function above and draw a logic circuit representing the same.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547813" y="3108325"/>
          <a:ext cx="6096000" cy="2530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7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171" name="Group 14"/>
          <p:cNvGrpSpPr>
            <a:grpSpLocks/>
          </p:cNvGrpSpPr>
          <p:nvPr/>
        </p:nvGrpSpPr>
        <p:grpSpPr bwMode="auto">
          <a:xfrm>
            <a:off x="2555875" y="3541713"/>
            <a:ext cx="4067175" cy="1655762"/>
            <a:chOff x="2555776" y="2924944"/>
            <a:chExt cx="4067617" cy="1656184"/>
          </a:xfrm>
        </p:grpSpPr>
        <p:sp>
          <p:nvSpPr>
            <p:cNvPr id="23" name="Rectangle 22"/>
            <p:cNvSpPr/>
            <p:nvPr/>
          </p:nvSpPr>
          <p:spPr>
            <a:xfrm>
              <a:off x="4607049" y="2924944"/>
              <a:ext cx="2016344" cy="863820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07049" y="2924944"/>
              <a:ext cx="1008173" cy="1656184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555776" y="3356854"/>
              <a:ext cx="4067617" cy="39697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21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Thevenin &amp; Norton</a:t>
            </a:r>
          </a:p>
        </p:txBody>
      </p:sp>
      <p:sp>
        <p:nvSpPr>
          <p:cNvPr id="348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83547" y="1708261"/>
            <a:ext cx="4968354" cy="3504870"/>
          </a:xfrm>
          <a:prstGeom prst="rect">
            <a:avLst/>
          </a:prstGeom>
          <a:blipFill rotWithShape="1">
            <a:blip r:embed="rId2" cstate="print"/>
            <a:stretch>
              <a:fillRect l="-1595" t="-870" b="-2609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8196" name="Picture 72" descr="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73263"/>
            <a:ext cx="351155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Oval 1"/>
          <p:cNvSpPr>
            <a:spLocks noChangeArrowheads="1"/>
          </p:cNvSpPr>
          <p:nvPr/>
        </p:nvSpPr>
        <p:spPr bwMode="auto">
          <a:xfrm>
            <a:off x="2195513" y="1901825"/>
            <a:ext cx="865187" cy="287338"/>
          </a:xfrm>
          <a:prstGeom prst="ellipse">
            <a:avLst/>
          </a:prstGeom>
          <a:noFill/>
          <a:ln w="12700" algn="ctr">
            <a:solidFill>
              <a:srgbClr val="1FF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98" name="Straight Arrow Connector 2"/>
          <p:cNvCxnSpPr>
            <a:cxnSpLocks noChangeShapeType="1"/>
          </p:cNvCxnSpPr>
          <p:nvPr/>
        </p:nvCxnSpPr>
        <p:spPr bwMode="auto">
          <a:xfrm>
            <a:off x="1692275" y="1901825"/>
            <a:ext cx="387350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TextBox 3"/>
          <p:cNvSpPr txBox="1">
            <a:spLocks noChangeArrowheads="1"/>
          </p:cNvSpPr>
          <p:nvPr/>
        </p:nvSpPr>
        <p:spPr bwMode="auto">
          <a:xfrm>
            <a:off x="1692275" y="1557338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I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8200" name="TextBox 10"/>
          <p:cNvSpPr txBox="1">
            <a:spLocks noChangeArrowheads="1"/>
          </p:cNvSpPr>
          <p:nvPr/>
        </p:nvSpPr>
        <p:spPr bwMode="auto">
          <a:xfrm>
            <a:off x="2482850" y="1695450"/>
            <a:ext cx="577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N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8201" name="Straight Arrow Connector 5"/>
          <p:cNvCxnSpPr>
            <a:cxnSpLocks noChangeShapeType="1"/>
          </p:cNvCxnSpPr>
          <p:nvPr/>
        </p:nvCxnSpPr>
        <p:spPr bwMode="auto">
          <a:xfrm>
            <a:off x="2482850" y="2433638"/>
            <a:ext cx="0" cy="3317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2" name="TextBox 13"/>
          <p:cNvSpPr txBox="1">
            <a:spLocks noChangeArrowheads="1"/>
          </p:cNvSpPr>
          <p:nvPr/>
        </p:nvSpPr>
        <p:spPr bwMode="auto">
          <a:xfrm>
            <a:off x="2411413" y="2365375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I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8203" name="Straight Connector 7"/>
          <p:cNvCxnSpPr>
            <a:cxnSpLocks noChangeShapeType="1"/>
          </p:cNvCxnSpPr>
          <p:nvPr/>
        </p:nvCxnSpPr>
        <p:spPr bwMode="auto">
          <a:xfrm>
            <a:off x="3706813" y="2019300"/>
            <a:ext cx="0" cy="1206500"/>
          </a:xfrm>
          <a:prstGeom prst="line">
            <a:avLst/>
          </a:prstGeom>
          <a:noFill/>
          <a:ln w="1905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Straight Connector 9"/>
          <p:cNvCxnSpPr>
            <a:cxnSpLocks noChangeShapeType="1"/>
          </p:cNvCxnSpPr>
          <p:nvPr/>
        </p:nvCxnSpPr>
        <p:spPr bwMode="auto">
          <a:xfrm flipH="1">
            <a:off x="3348038" y="2019300"/>
            <a:ext cx="35877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Straight Connector 12"/>
          <p:cNvCxnSpPr>
            <a:cxnSpLocks noChangeShapeType="1"/>
          </p:cNvCxnSpPr>
          <p:nvPr/>
        </p:nvCxnSpPr>
        <p:spPr bwMode="auto">
          <a:xfrm flipH="1">
            <a:off x="3348038" y="3225800"/>
            <a:ext cx="35877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6" name="TextBox 20"/>
          <p:cNvSpPr txBox="1">
            <a:spLocks noChangeArrowheads="1"/>
          </p:cNvSpPr>
          <p:nvPr/>
        </p:nvSpPr>
        <p:spPr bwMode="auto">
          <a:xfrm>
            <a:off x="3679825" y="2333625"/>
            <a:ext cx="60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I</a:t>
            </a:r>
            <a:r>
              <a:rPr lang="en-US" sz="2000" baseline="-25000"/>
              <a:t>sc</a:t>
            </a:r>
            <a:endParaRPr lang="en-US" sz="2000"/>
          </a:p>
        </p:txBody>
      </p:sp>
      <p:sp>
        <p:nvSpPr>
          <p:cNvPr id="8207" name="TextBox 17"/>
          <p:cNvSpPr txBox="1">
            <a:spLocks noChangeArrowheads="1"/>
          </p:cNvSpPr>
          <p:nvPr/>
        </p:nvSpPr>
        <p:spPr bwMode="auto">
          <a:xfrm>
            <a:off x="1116013" y="1687513"/>
            <a:ext cx="5238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r>
              <a:rPr lang="en-US" sz="2000"/>
              <a:t>N</a:t>
            </a:r>
            <a:r>
              <a:rPr lang="en-US" sz="2000" baseline="-25000"/>
              <a:t>1</a:t>
            </a:r>
            <a:endParaRPr lang="en-US" sz="2000"/>
          </a:p>
        </p:txBody>
      </p:sp>
      <p:cxnSp>
        <p:nvCxnSpPr>
          <p:cNvPr id="8208" name="Straight Arrow Connector 18"/>
          <p:cNvCxnSpPr>
            <a:cxnSpLocks noChangeShapeType="1"/>
          </p:cNvCxnSpPr>
          <p:nvPr/>
        </p:nvCxnSpPr>
        <p:spPr bwMode="auto">
          <a:xfrm>
            <a:off x="3706813" y="2347913"/>
            <a:ext cx="0" cy="3317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9" name="Rectangle 3"/>
          <p:cNvSpPr>
            <a:spLocks noChangeArrowheads="1"/>
          </p:cNvSpPr>
          <p:nvPr/>
        </p:nvSpPr>
        <p:spPr bwMode="auto">
          <a:xfrm>
            <a:off x="6553200" y="2438400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From KVL</a:t>
            </a:r>
          </a:p>
        </p:txBody>
      </p:sp>
      <p:sp>
        <p:nvSpPr>
          <p:cNvPr id="8210" name="Oval 1"/>
          <p:cNvSpPr>
            <a:spLocks noChangeArrowheads="1"/>
          </p:cNvSpPr>
          <p:nvPr/>
        </p:nvSpPr>
        <p:spPr bwMode="auto">
          <a:xfrm>
            <a:off x="762000" y="1905000"/>
            <a:ext cx="865188" cy="287338"/>
          </a:xfrm>
          <a:prstGeom prst="ellipse">
            <a:avLst/>
          </a:prstGeom>
          <a:noFill/>
          <a:ln w="12700" algn="ctr">
            <a:solidFill>
              <a:srgbClr val="1FF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Thevenin &amp; Norton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06721" y="1676400"/>
            <a:ext cx="7930273" cy="1406732"/>
          </a:xfrm>
          <a:prstGeom prst="rect">
            <a:avLst/>
          </a:prstGeom>
          <a:blipFill rotWithShape="1">
            <a:blip r:embed="rId2" cstate="print"/>
            <a:stretch>
              <a:fillRect l="-999" b="-3030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220" name="TextBox 21"/>
          <p:cNvSpPr txBox="1">
            <a:spLocks noChangeArrowheads="1"/>
          </p:cNvSpPr>
          <p:nvPr/>
        </p:nvSpPr>
        <p:spPr bwMode="auto">
          <a:xfrm>
            <a:off x="457200" y="2971800"/>
            <a:ext cx="7777163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rgbClr val="0000B6"/>
                </a:solidFill>
                <a:latin typeface="Book Antiqua" pitchFamily="18" charset="0"/>
              </a:defRPr>
            </a:lvl1pPr>
            <a:lvl2pPr marL="742950" indent="-285750">
              <a:defRPr sz="4400">
                <a:solidFill>
                  <a:srgbClr val="0000B6"/>
                </a:solidFill>
                <a:latin typeface="Book Antiqua" pitchFamily="18" charset="0"/>
              </a:defRPr>
            </a:lvl2pPr>
            <a:lvl3pPr marL="11430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3pPr>
            <a:lvl4pPr marL="16002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4pPr>
            <a:lvl5pPr marL="2057400" indent="-228600">
              <a:defRPr sz="4400">
                <a:solidFill>
                  <a:srgbClr val="0000B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B6"/>
                </a:solidFill>
                <a:latin typeface="Book Antiqua" pitchFamily="18" charset="0"/>
              </a:defRPr>
            </a:lvl9pPr>
          </a:lstStyle>
          <a:p>
            <a:endParaRPr lang="en-US" sz="2200"/>
          </a:p>
          <a:p>
            <a:r>
              <a:rPr lang="en-US" sz="2200"/>
              <a:t>Note: Negative </a:t>
            </a:r>
            <a:r>
              <a:rPr lang="en-US" sz="2200" i="1"/>
              <a:t>v</a:t>
            </a:r>
            <a:r>
              <a:rPr lang="en-US" sz="2200" i="1" baseline="-25000"/>
              <a:t>t</a:t>
            </a:r>
            <a:r>
              <a:rPr lang="en-US" sz="2200"/>
              <a:t> indicates that the polarity is reversed and as a result this circuit has a negative resistance. </a:t>
            </a:r>
          </a:p>
          <a:p>
            <a:endParaRPr lang="en-US" sz="2200" baseline="-25000"/>
          </a:p>
        </p:txBody>
      </p:sp>
      <p:grpSp>
        <p:nvGrpSpPr>
          <p:cNvPr id="9221" name="Group 22"/>
          <p:cNvGrpSpPr>
            <a:grpSpLocks/>
          </p:cNvGrpSpPr>
          <p:nvPr/>
        </p:nvGrpSpPr>
        <p:grpSpPr bwMode="auto">
          <a:xfrm>
            <a:off x="406400" y="4125913"/>
            <a:ext cx="3384550" cy="2274887"/>
            <a:chOff x="478729" y="1916832"/>
            <a:chExt cx="3767989" cy="2560350"/>
          </a:xfrm>
        </p:grpSpPr>
        <p:grpSp>
          <p:nvGrpSpPr>
            <p:cNvPr id="9249" name="Group 30"/>
            <p:cNvGrpSpPr>
              <a:grpSpLocks/>
            </p:cNvGrpSpPr>
            <p:nvPr/>
          </p:nvGrpSpPr>
          <p:grpSpPr bwMode="auto">
            <a:xfrm>
              <a:off x="1702693" y="2708995"/>
              <a:ext cx="647701" cy="649288"/>
              <a:chOff x="3152" y="1570"/>
              <a:chExt cx="408" cy="409"/>
            </a:xfrm>
          </p:grpSpPr>
          <p:sp>
            <p:nvSpPr>
              <p:cNvPr id="9271" name="Oval 31"/>
              <p:cNvSpPr>
                <a:spLocks noChangeArrowheads="1"/>
              </p:cNvSpPr>
              <p:nvPr/>
            </p:nvSpPr>
            <p:spPr bwMode="auto">
              <a:xfrm>
                <a:off x="3152" y="1570"/>
                <a:ext cx="408" cy="40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9272" name="Text Box 32"/>
              <p:cNvSpPr txBox="1">
                <a:spLocks noChangeArrowheads="1"/>
              </p:cNvSpPr>
              <p:nvPr/>
            </p:nvSpPr>
            <p:spPr bwMode="auto">
              <a:xfrm>
                <a:off x="3243" y="1570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1pPr>
                <a:lvl2pPr marL="742950" indent="-28575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2pPr>
                <a:lvl3pPr marL="1143000" indent="-22860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3pPr>
                <a:lvl4pPr marL="1600200" indent="-22860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4pPr>
                <a:lvl5pPr marL="2057400" indent="-22860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9273" name="Text Box 33"/>
              <p:cNvSpPr txBox="1">
                <a:spLocks noChangeArrowheads="1"/>
              </p:cNvSpPr>
              <p:nvPr/>
            </p:nvSpPr>
            <p:spPr bwMode="auto">
              <a:xfrm>
                <a:off x="3252" y="1706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1pPr>
                <a:lvl2pPr marL="742950" indent="-28575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2pPr>
                <a:lvl3pPr marL="1143000" indent="-22860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3pPr>
                <a:lvl4pPr marL="1600200" indent="-22860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4pPr>
                <a:lvl5pPr marL="2057400" indent="-228600"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rgbClr val="0000B6"/>
                    </a:solidFill>
                    <a:latin typeface="Book Antiqua" pitchFamily="18" charset="0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</a:rPr>
                  <a:t>_</a:t>
                </a:r>
              </a:p>
            </p:txBody>
          </p:sp>
        </p:grpSp>
        <p:grpSp>
          <p:nvGrpSpPr>
            <p:cNvPr id="9250" name="Group 35"/>
            <p:cNvGrpSpPr>
              <a:grpSpLocks/>
            </p:cNvGrpSpPr>
            <p:nvPr/>
          </p:nvGrpSpPr>
          <p:grpSpPr bwMode="auto">
            <a:xfrm>
              <a:off x="2564706" y="2350220"/>
              <a:ext cx="196850" cy="215900"/>
              <a:chOff x="1292" y="3249"/>
              <a:chExt cx="327" cy="226"/>
            </a:xfrm>
          </p:grpSpPr>
          <p:sp>
            <p:nvSpPr>
              <p:cNvPr id="9269" name="Line 36"/>
              <p:cNvSpPr>
                <a:spLocks noChangeShapeType="1"/>
              </p:cNvSpPr>
              <p:nvPr/>
            </p:nvSpPr>
            <p:spPr bwMode="auto">
              <a:xfrm>
                <a:off x="1292" y="3249"/>
                <a:ext cx="182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0" name="Line 37"/>
              <p:cNvSpPr>
                <a:spLocks noChangeShapeType="1"/>
              </p:cNvSpPr>
              <p:nvPr/>
            </p:nvSpPr>
            <p:spPr bwMode="auto">
              <a:xfrm flipV="1">
                <a:off x="1483" y="3249"/>
                <a:ext cx="136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51" name="Group 38"/>
            <p:cNvGrpSpPr>
              <a:grpSpLocks/>
            </p:cNvGrpSpPr>
            <p:nvPr/>
          </p:nvGrpSpPr>
          <p:grpSpPr bwMode="auto">
            <a:xfrm>
              <a:off x="2758382" y="2350220"/>
              <a:ext cx="196850" cy="215900"/>
              <a:chOff x="1292" y="3249"/>
              <a:chExt cx="327" cy="226"/>
            </a:xfrm>
          </p:grpSpPr>
          <p:sp>
            <p:nvSpPr>
              <p:cNvPr id="9267" name="Line 39"/>
              <p:cNvSpPr>
                <a:spLocks noChangeShapeType="1"/>
              </p:cNvSpPr>
              <p:nvPr/>
            </p:nvSpPr>
            <p:spPr bwMode="auto">
              <a:xfrm>
                <a:off x="1292" y="3249"/>
                <a:ext cx="182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8" name="Line 40"/>
              <p:cNvSpPr>
                <a:spLocks noChangeShapeType="1"/>
              </p:cNvSpPr>
              <p:nvPr/>
            </p:nvSpPr>
            <p:spPr bwMode="auto">
              <a:xfrm flipV="1">
                <a:off x="1483" y="3249"/>
                <a:ext cx="136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52" name="Line 41"/>
            <p:cNvSpPr>
              <a:spLocks noChangeShapeType="1"/>
            </p:cNvSpPr>
            <p:nvPr/>
          </p:nvSpPr>
          <p:spPr bwMode="auto">
            <a:xfrm flipH="1">
              <a:off x="2510731" y="2350220"/>
              <a:ext cx="53975" cy="130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42"/>
            <p:cNvSpPr>
              <a:spLocks noChangeShapeType="1"/>
            </p:cNvSpPr>
            <p:nvPr/>
          </p:nvSpPr>
          <p:spPr bwMode="auto">
            <a:xfrm>
              <a:off x="2958407" y="2350220"/>
              <a:ext cx="10795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43"/>
            <p:cNvSpPr>
              <a:spLocks noChangeShapeType="1"/>
            </p:cNvSpPr>
            <p:nvPr/>
          </p:nvSpPr>
          <p:spPr bwMode="auto">
            <a:xfrm flipH="1">
              <a:off x="3072707" y="2435945"/>
              <a:ext cx="53975" cy="130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45"/>
            <p:cNvSpPr>
              <a:spLocks noChangeShapeType="1"/>
            </p:cNvSpPr>
            <p:nvPr/>
          </p:nvSpPr>
          <p:spPr bwMode="auto">
            <a:xfrm flipH="1">
              <a:off x="2007493" y="2478807"/>
              <a:ext cx="503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6"/>
            <p:cNvSpPr>
              <a:spLocks noChangeShapeType="1"/>
            </p:cNvSpPr>
            <p:nvPr/>
          </p:nvSpPr>
          <p:spPr bwMode="auto">
            <a:xfrm flipH="1">
              <a:off x="3129857" y="2450232"/>
              <a:ext cx="503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9"/>
            <p:cNvSpPr>
              <a:spLocks noChangeShapeType="1"/>
            </p:cNvSpPr>
            <p:nvPr/>
          </p:nvSpPr>
          <p:spPr bwMode="auto">
            <a:xfrm>
              <a:off x="2007493" y="3717058"/>
              <a:ext cx="16557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50"/>
            <p:cNvSpPr>
              <a:spLocks noChangeShapeType="1"/>
            </p:cNvSpPr>
            <p:nvPr/>
          </p:nvSpPr>
          <p:spPr bwMode="auto">
            <a:xfrm>
              <a:off x="1991618" y="3358283"/>
              <a:ext cx="0" cy="358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51"/>
            <p:cNvSpPr>
              <a:spLocks noChangeShapeType="1"/>
            </p:cNvSpPr>
            <p:nvPr/>
          </p:nvSpPr>
          <p:spPr bwMode="auto">
            <a:xfrm flipV="1">
              <a:off x="1991618" y="2493095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Oval 52"/>
            <p:cNvSpPr>
              <a:spLocks noChangeArrowheads="1"/>
            </p:cNvSpPr>
            <p:nvPr/>
          </p:nvSpPr>
          <p:spPr bwMode="auto">
            <a:xfrm>
              <a:off x="3647383" y="2364507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61" name="Oval 53"/>
            <p:cNvSpPr>
              <a:spLocks noChangeArrowheads="1"/>
            </p:cNvSpPr>
            <p:nvPr/>
          </p:nvSpPr>
          <p:spPr bwMode="auto">
            <a:xfrm>
              <a:off x="3647383" y="3645620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62" name="Text Box 54"/>
            <p:cNvSpPr txBox="1">
              <a:spLocks noChangeArrowheads="1"/>
            </p:cNvSpPr>
            <p:nvPr/>
          </p:nvSpPr>
          <p:spPr bwMode="auto">
            <a:xfrm>
              <a:off x="478729" y="2853458"/>
              <a:ext cx="104547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V</a:t>
              </a:r>
              <a:r>
                <a:rPr lang="en-US" sz="2000" baseline="-25000">
                  <a:solidFill>
                    <a:schemeClr val="tx1"/>
                  </a:solidFill>
                </a:rPr>
                <a:t>t</a:t>
              </a:r>
              <a:r>
                <a:rPr lang="en-US" sz="2000">
                  <a:solidFill>
                    <a:schemeClr val="tx1"/>
                  </a:solidFill>
                </a:rPr>
                <a:t>=-6 V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63" name="Text Box 55"/>
            <p:cNvSpPr txBox="1">
              <a:spLocks noChangeArrowheads="1"/>
            </p:cNvSpPr>
            <p:nvPr/>
          </p:nvSpPr>
          <p:spPr bwMode="auto">
            <a:xfrm>
              <a:off x="2278956" y="1916832"/>
              <a:ext cx="1601151" cy="450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R</a:t>
              </a:r>
              <a:r>
                <a:rPr lang="en-US" sz="2000" baseline="-25000">
                  <a:solidFill>
                    <a:schemeClr val="tx1"/>
                  </a:solidFill>
                </a:rPr>
                <a:t>Th</a:t>
              </a:r>
              <a:r>
                <a:rPr lang="en-US" sz="2000">
                  <a:solidFill>
                    <a:schemeClr val="tx1"/>
                  </a:solidFill>
                </a:rPr>
                <a:t>=-1.33</a:t>
              </a:r>
              <a:r>
                <a:rPr lang="el-GR" sz="2000">
                  <a:solidFill>
                    <a:schemeClr val="tx1"/>
                  </a:solidFill>
                </a:rPr>
                <a:t>Ω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64" name="Text Box 57"/>
            <p:cNvSpPr txBox="1">
              <a:spLocks noChangeArrowheads="1"/>
            </p:cNvSpPr>
            <p:nvPr/>
          </p:nvSpPr>
          <p:spPr bwMode="auto">
            <a:xfrm>
              <a:off x="3863280" y="2132731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265" name="Text Box 58"/>
            <p:cNvSpPr txBox="1">
              <a:spLocks noChangeArrowheads="1"/>
            </p:cNvSpPr>
            <p:nvPr/>
          </p:nvSpPr>
          <p:spPr bwMode="auto">
            <a:xfrm>
              <a:off x="3863280" y="3499569"/>
              <a:ext cx="3417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9266" name="TextBox 40"/>
            <p:cNvSpPr txBox="1">
              <a:spLocks noChangeArrowheads="1"/>
            </p:cNvSpPr>
            <p:nvPr/>
          </p:nvSpPr>
          <p:spPr bwMode="auto">
            <a:xfrm>
              <a:off x="971600" y="4077072"/>
              <a:ext cx="31020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/>
                <a:t>Thevenin Equivalent</a:t>
              </a:r>
            </a:p>
          </p:txBody>
        </p:sp>
      </p:grpSp>
      <p:grpSp>
        <p:nvGrpSpPr>
          <p:cNvPr id="9222" name="Group 48"/>
          <p:cNvGrpSpPr>
            <a:grpSpLocks/>
          </p:cNvGrpSpPr>
          <p:nvPr/>
        </p:nvGrpSpPr>
        <p:grpSpPr bwMode="auto">
          <a:xfrm>
            <a:off x="4348163" y="4197350"/>
            <a:ext cx="3427412" cy="2144713"/>
            <a:chOff x="4943225" y="2126864"/>
            <a:chExt cx="4075326" cy="2344451"/>
          </a:xfrm>
        </p:grpSpPr>
        <p:sp>
          <p:nvSpPr>
            <p:cNvPr id="9224" name="Oval 31"/>
            <p:cNvSpPr>
              <a:spLocks noChangeArrowheads="1"/>
            </p:cNvSpPr>
            <p:nvPr/>
          </p:nvSpPr>
          <p:spPr bwMode="auto">
            <a:xfrm>
              <a:off x="6167189" y="2703128"/>
              <a:ext cx="647701" cy="649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grpSp>
          <p:nvGrpSpPr>
            <p:cNvPr id="9225" name="Group 50"/>
            <p:cNvGrpSpPr>
              <a:grpSpLocks/>
            </p:cNvGrpSpPr>
            <p:nvPr/>
          </p:nvGrpSpPr>
          <p:grpSpPr bwMode="auto">
            <a:xfrm rot="5400000">
              <a:off x="6964263" y="2997076"/>
              <a:ext cx="615951" cy="215900"/>
              <a:chOff x="7124401" y="2997076"/>
              <a:chExt cx="615951" cy="215900"/>
            </a:xfrm>
          </p:grpSpPr>
          <p:grpSp>
            <p:nvGrpSpPr>
              <p:cNvPr id="9240" name="Group 35"/>
              <p:cNvGrpSpPr>
                <a:grpSpLocks/>
              </p:cNvGrpSpPr>
              <p:nvPr/>
            </p:nvGrpSpPr>
            <p:grpSpPr bwMode="auto">
              <a:xfrm>
                <a:off x="7178376" y="2997076"/>
                <a:ext cx="196850" cy="215900"/>
                <a:chOff x="1292" y="3249"/>
                <a:chExt cx="327" cy="226"/>
              </a:xfrm>
            </p:grpSpPr>
            <p:sp>
              <p:nvSpPr>
                <p:cNvPr id="9247" name="Line 36"/>
                <p:cNvSpPr>
                  <a:spLocks noChangeShapeType="1"/>
                </p:cNvSpPr>
                <p:nvPr/>
              </p:nvSpPr>
              <p:spPr bwMode="auto">
                <a:xfrm>
                  <a:off x="1292" y="3249"/>
                  <a:ext cx="182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1483" y="3249"/>
                  <a:ext cx="136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1" name="Group 38"/>
              <p:cNvGrpSpPr>
                <a:grpSpLocks/>
              </p:cNvGrpSpPr>
              <p:nvPr/>
            </p:nvGrpSpPr>
            <p:grpSpPr bwMode="auto">
              <a:xfrm>
                <a:off x="7372052" y="2997076"/>
                <a:ext cx="196850" cy="215900"/>
                <a:chOff x="1292" y="3249"/>
                <a:chExt cx="327" cy="226"/>
              </a:xfrm>
            </p:grpSpPr>
            <p:sp>
              <p:nvSpPr>
                <p:cNvPr id="9245" name="Line 39"/>
                <p:cNvSpPr>
                  <a:spLocks noChangeShapeType="1"/>
                </p:cNvSpPr>
                <p:nvPr/>
              </p:nvSpPr>
              <p:spPr bwMode="auto">
                <a:xfrm>
                  <a:off x="1292" y="3249"/>
                  <a:ext cx="182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1483" y="3249"/>
                  <a:ext cx="136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2" name="Line 41"/>
              <p:cNvSpPr>
                <a:spLocks noChangeShapeType="1"/>
              </p:cNvSpPr>
              <p:nvPr/>
            </p:nvSpPr>
            <p:spPr bwMode="auto">
              <a:xfrm flipH="1">
                <a:off x="7124401" y="2997076"/>
                <a:ext cx="53975" cy="130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Line 42"/>
              <p:cNvSpPr>
                <a:spLocks noChangeShapeType="1"/>
              </p:cNvSpPr>
              <p:nvPr/>
            </p:nvSpPr>
            <p:spPr bwMode="auto">
              <a:xfrm>
                <a:off x="7572077" y="2997076"/>
                <a:ext cx="107950" cy="2159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43"/>
              <p:cNvSpPr>
                <a:spLocks noChangeShapeType="1"/>
              </p:cNvSpPr>
              <p:nvPr/>
            </p:nvSpPr>
            <p:spPr bwMode="auto">
              <a:xfrm flipH="1">
                <a:off x="7686377" y="3082801"/>
                <a:ext cx="53975" cy="130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6" name="Line 45"/>
            <p:cNvSpPr>
              <a:spLocks noChangeShapeType="1"/>
            </p:cNvSpPr>
            <p:nvPr/>
          </p:nvSpPr>
          <p:spPr bwMode="auto">
            <a:xfrm flipH="1">
              <a:off x="6471988" y="2472940"/>
              <a:ext cx="17121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49"/>
            <p:cNvSpPr>
              <a:spLocks noChangeShapeType="1"/>
            </p:cNvSpPr>
            <p:nvPr/>
          </p:nvSpPr>
          <p:spPr bwMode="auto">
            <a:xfrm>
              <a:off x="6471989" y="3711191"/>
              <a:ext cx="16557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50"/>
            <p:cNvSpPr>
              <a:spLocks noChangeShapeType="1"/>
            </p:cNvSpPr>
            <p:nvPr/>
          </p:nvSpPr>
          <p:spPr bwMode="auto">
            <a:xfrm>
              <a:off x="6456114" y="3352416"/>
              <a:ext cx="0" cy="358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51"/>
            <p:cNvSpPr>
              <a:spLocks noChangeShapeType="1"/>
            </p:cNvSpPr>
            <p:nvPr/>
          </p:nvSpPr>
          <p:spPr bwMode="auto">
            <a:xfrm flipV="1">
              <a:off x="6456114" y="2487228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Oval 52"/>
            <p:cNvSpPr>
              <a:spLocks noChangeArrowheads="1"/>
            </p:cNvSpPr>
            <p:nvPr/>
          </p:nvSpPr>
          <p:spPr bwMode="auto">
            <a:xfrm>
              <a:off x="8172400" y="2382390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1" name="Oval 53"/>
            <p:cNvSpPr>
              <a:spLocks noChangeArrowheads="1"/>
            </p:cNvSpPr>
            <p:nvPr/>
          </p:nvSpPr>
          <p:spPr bwMode="auto">
            <a:xfrm>
              <a:off x="8111879" y="3639753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2" name="Text Box 54"/>
            <p:cNvSpPr txBox="1">
              <a:spLocks noChangeArrowheads="1"/>
            </p:cNvSpPr>
            <p:nvPr/>
          </p:nvSpPr>
          <p:spPr bwMode="auto">
            <a:xfrm>
              <a:off x="4943225" y="2847591"/>
              <a:ext cx="11095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I</a:t>
              </a:r>
              <a:r>
                <a:rPr lang="en-US" sz="2000" baseline="-25000">
                  <a:solidFill>
                    <a:schemeClr val="tx1"/>
                  </a:solidFill>
                </a:rPr>
                <a:t>n</a:t>
              </a:r>
              <a:r>
                <a:rPr lang="en-US" sz="2000">
                  <a:solidFill>
                    <a:schemeClr val="tx1"/>
                  </a:solidFill>
                </a:rPr>
                <a:t>=4.5 A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33" name="Text Box 55"/>
            <p:cNvSpPr txBox="1">
              <a:spLocks noChangeArrowheads="1"/>
            </p:cNvSpPr>
            <p:nvPr/>
          </p:nvSpPr>
          <p:spPr bwMode="auto">
            <a:xfrm>
              <a:off x="7308304" y="2751013"/>
              <a:ext cx="1710247" cy="437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R</a:t>
              </a:r>
              <a:r>
                <a:rPr lang="en-US" sz="2000" baseline="-25000">
                  <a:solidFill>
                    <a:schemeClr val="tx1"/>
                  </a:solidFill>
                </a:rPr>
                <a:t>Th</a:t>
              </a:r>
              <a:r>
                <a:rPr lang="en-US" sz="2000">
                  <a:solidFill>
                    <a:schemeClr val="tx1"/>
                  </a:solidFill>
                </a:rPr>
                <a:t>=-1.33</a:t>
              </a:r>
              <a:r>
                <a:rPr lang="el-GR" sz="2000">
                  <a:solidFill>
                    <a:schemeClr val="tx1"/>
                  </a:solidFill>
                </a:rPr>
                <a:t>Ω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34" name="Text Box 57"/>
            <p:cNvSpPr txBox="1">
              <a:spLocks noChangeArrowheads="1"/>
            </p:cNvSpPr>
            <p:nvPr/>
          </p:nvSpPr>
          <p:spPr bwMode="auto">
            <a:xfrm>
              <a:off x="8327776" y="2126864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235" name="Text Box 58"/>
            <p:cNvSpPr txBox="1">
              <a:spLocks noChangeArrowheads="1"/>
            </p:cNvSpPr>
            <p:nvPr/>
          </p:nvSpPr>
          <p:spPr bwMode="auto">
            <a:xfrm>
              <a:off x="8327776" y="3493702"/>
              <a:ext cx="3417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9236" name="TextBox 61"/>
            <p:cNvSpPr txBox="1">
              <a:spLocks noChangeArrowheads="1"/>
            </p:cNvSpPr>
            <p:nvPr/>
          </p:nvSpPr>
          <p:spPr bwMode="auto">
            <a:xfrm>
              <a:off x="5436096" y="4071205"/>
              <a:ext cx="31020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1pPr>
              <a:lvl2pPr marL="742950" indent="-28575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2pPr>
              <a:lvl3pPr marL="11430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3pPr>
              <a:lvl4pPr marL="16002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4pPr>
              <a:lvl5pPr marL="2057400" indent="-228600"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0000B6"/>
                  </a:solidFill>
                  <a:latin typeface="Book Antiqua" pitchFamily="18" charset="0"/>
                </a:defRPr>
              </a:lvl9pPr>
            </a:lstStyle>
            <a:p>
              <a:r>
                <a:rPr lang="en-US" sz="2000"/>
                <a:t>Norton Equivalent</a:t>
              </a:r>
            </a:p>
          </p:txBody>
        </p:sp>
        <p:cxnSp>
          <p:nvCxnSpPr>
            <p:cNvPr id="9237" name="Straight Arrow Connector 62"/>
            <p:cNvCxnSpPr>
              <a:cxnSpLocks noChangeShapeType="1"/>
            </p:cNvCxnSpPr>
            <p:nvPr/>
          </p:nvCxnSpPr>
          <p:spPr bwMode="auto">
            <a:xfrm flipV="1">
              <a:off x="6491039" y="2847591"/>
              <a:ext cx="0" cy="275741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8" name="Straight Connector 63"/>
            <p:cNvCxnSpPr>
              <a:cxnSpLocks noChangeShapeType="1"/>
            </p:cNvCxnSpPr>
            <p:nvPr/>
          </p:nvCxnSpPr>
          <p:spPr bwMode="auto">
            <a:xfrm flipV="1">
              <a:off x="7250014" y="2472940"/>
              <a:ext cx="0" cy="32411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9" name="Straight Connector 64"/>
            <p:cNvCxnSpPr>
              <a:cxnSpLocks noChangeShapeType="1"/>
            </p:cNvCxnSpPr>
            <p:nvPr/>
          </p:nvCxnSpPr>
          <p:spPr bwMode="auto">
            <a:xfrm>
              <a:off x="7299871" y="3413002"/>
              <a:ext cx="0" cy="31516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7" name="Rectangle 56"/>
          <p:cNvSpPr/>
          <p:nvPr/>
        </p:nvSpPr>
        <p:spPr bwMode="auto">
          <a:xfrm>
            <a:off x="228600" y="2590800"/>
            <a:ext cx="4800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2400" dirty="0" err="1"/>
              <a:t>R</a:t>
            </a:r>
            <a:r>
              <a:rPr lang="en-US" sz="2400" baseline="-25000" dirty="0" err="1"/>
              <a:t>Th</a:t>
            </a:r>
            <a:r>
              <a:rPr lang="en-US" sz="2400" dirty="0"/>
              <a:t>=</a:t>
            </a:r>
            <a:r>
              <a:rPr lang="en-US" sz="2400" dirty="0" err="1"/>
              <a:t>v</a:t>
            </a:r>
            <a:r>
              <a:rPr lang="en-US" sz="2400" baseline="-25000" dirty="0" err="1"/>
              <a:t>t</a:t>
            </a:r>
            <a:r>
              <a:rPr lang="en-US" sz="2400" dirty="0"/>
              <a:t>/</a:t>
            </a:r>
            <a:r>
              <a:rPr lang="en-US" sz="2400" dirty="0" err="1"/>
              <a:t>I</a:t>
            </a:r>
            <a:r>
              <a:rPr lang="en-US" sz="2400" baseline="-25000" dirty="0" err="1"/>
              <a:t>sc</a:t>
            </a:r>
            <a:r>
              <a:rPr lang="en-US" sz="2400" dirty="0"/>
              <a:t>=-1.33</a:t>
            </a:r>
            <a:r>
              <a:rPr lang="el-GR" sz="2400" dirty="0"/>
              <a:t>Ω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1275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63975" y="1387475"/>
            <a:ext cx="5280025" cy="3489325"/>
            <a:chOff x="3203848" y="2636912"/>
            <a:chExt cx="5886511" cy="3976807"/>
          </a:xfrm>
        </p:grpSpPr>
        <p:pic>
          <p:nvPicPr>
            <p:cNvPr id="41991" name="Picture 8" descr="Picture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03848" y="2636912"/>
              <a:ext cx="5886511" cy="3976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1992" name="Straight Connector 13"/>
            <p:cNvCxnSpPr>
              <a:cxnSpLocks noChangeShapeType="1"/>
            </p:cNvCxnSpPr>
            <p:nvPr/>
          </p:nvCxnSpPr>
          <p:spPr bwMode="auto">
            <a:xfrm flipH="1" flipV="1">
              <a:off x="3491880" y="4241752"/>
              <a:ext cx="4032448" cy="1944216"/>
            </a:xfrm>
            <a:prstGeom prst="line">
              <a:avLst/>
            </a:prstGeom>
            <a:noFill/>
            <a:ln w="15875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41993" name="Straight Connector 16"/>
            <p:cNvCxnSpPr>
              <a:cxnSpLocks noChangeShapeType="1"/>
            </p:cNvCxnSpPr>
            <p:nvPr/>
          </p:nvCxnSpPr>
          <p:spPr bwMode="auto">
            <a:xfrm>
              <a:off x="5147228" y="4973425"/>
              <a:ext cx="0" cy="1285655"/>
            </a:xfrm>
            <a:prstGeom prst="line">
              <a:avLst/>
            </a:prstGeom>
            <a:noFill/>
            <a:ln w="12700" algn="ctr">
              <a:solidFill>
                <a:srgbClr val="1FFF1F"/>
              </a:solidFill>
              <a:prstDash val="dash"/>
              <a:round/>
              <a:headEnd/>
              <a:tailEnd/>
            </a:ln>
          </p:spPr>
        </p:cxnSp>
        <p:cxnSp>
          <p:nvCxnSpPr>
            <p:cNvPr id="41994" name="Straight Connector 18"/>
            <p:cNvCxnSpPr>
              <a:cxnSpLocks noChangeShapeType="1"/>
            </p:cNvCxnSpPr>
            <p:nvPr/>
          </p:nvCxnSpPr>
          <p:spPr bwMode="auto">
            <a:xfrm flipH="1">
              <a:off x="3419873" y="5023665"/>
              <a:ext cx="1872207" cy="0"/>
            </a:xfrm>
            <a:prstGeom prst="line">
              <a:avLst/>
            </a:prstGeom>
            <a:noFill/>
            <a:ln w="12700" algn="ctr">
              <a:solidFill>
                <a:srgbClr val="1FFF1F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4: Find the current </a:t>
            </a:r>
            <a:r>
              <a:rPr lang="en-US" sz="2400" i="1"/>
              <a:t>i </a:t>
            </a:r>
            <a:r>
              <a:rPr lang="en-US" sz="2400"/>
              <a:t>and the voltage </a:t>
            </a:r>
            <a:r>
              <a:rPr lang="en-US" sz="2400" i="1"/>
              <a:t>v</a:t>
            </a:r>
            <a:r>
              <a:rPr lang="en-US" sz="2400"/>
              <a:t> across LED diode in the circuit shown on Fig. a) assuming that the diode characteristic is shown on Fig. b).</a:t>
            </a:r>
          </a:p>
        </p:txBody>
      </p:sp>
      <p:sp>
        <p:nvSpPr>
          <p:cNvPr id="348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20537" y="3284984"/>
            <a:ext cx="3299336" cy="3877728"/>
          </a:xfrm>
          <a:prstGeom prst="rect">
            <a:avLst/>
          </a:prstGeom>
          <a:blipFill rotWithShape="1">
            <a:blip r:embed="rId3" cstate="print"/>
            <a:stretch>
              <a:fillRect l="-2403" t="-786" r="-3512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41989" name="Picture 7" descr="Pictur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0" y="1604963"/>
            <a:ext cx="32988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TextBox 20"/>
          <p:cNvSpPr txBox="1">
            <a:spLocks noChangeArrowheads="1"/>
          </p:cNvSpPr>
          <p:nvPr/>
        </p:nvSpPr>
        <p:spPr bwMode="auto">
          <a:xfrm>
            <a:off x="3894138" y="5029200"/>
            <a:ext cx="49688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Draw load line. Intersection of load line and diode characteristic is the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i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and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v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across LED diode: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v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≈ 1.02 V and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i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≈ 7.5 mA.</a:t>
            </a:r>
          </a:p>
        </p:txBody>
      </p:sp>
    </p:spTree>
    <p:extLst>
      <p:ext uri="{BB962C8B-B14F-4D97-AF65-F5344CB8AC3E}">
        <p14:creationId xmlns:p14="http://schemas.microsoft.com/office/powerpoint/2010/main" val="35695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667000"/>
            <a:ext cx="33464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395288" y="1706563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(a)</a:t>
            </a:r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>
            <a:off x="152400" y="3581400"/>
            <a:ext cx="4752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Diode is on for </a:t>
            </a:r>
            <a:r>
              <a:rPr lang="en-US" sz="2000" i="1"/>
              <a:t>v</a:t>
            </a:r>
            <a:r>
              <a:rPr lang="en-US" sz="2000"/>
              <a:t> &gt; 0 and R=2k</a:t>
            </a:r>
            <a:r>
              <a:rPr lang="el-GR" sz="2000"/>
              <a:t>Ω</a:t>
            </a:r>
            <a:r>
              <a:rPr lang="en-US" sz="2000"/>
              <a:t>.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962025" y="1484313"/>
            <a:ext cx="1989138" cy="1662112"/>
            <a:chOff x="2229295" y="1086295"/>
            <a:chExt cx="1988903" cy="1661189"/>
          </a:xfrm>
        </p:grpSpPr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2920585" y="1393535"/>
              <a:ext cx="228600" cy="304800"/>
              <a:chOff x="4953000" y="4191000"/>
              <a:chExt cx="229394" cy="381794"/>
            </a:xfrm>
          </p:grpSpPr>
          <p:sp>
            <p:nvSpPr>
              <p:cNvPr id="112" name="Isosceles Triangle 111"/>
              <p:cNvSpPr/>
              <p:nvPr/>
            </p:nvSpPr>
            <p:spPr>
              <a:xfrm rot="5400000">
                <a:off x="4877673" y="4267814"/>
                <a:ext cx="381582" cy="229367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991561" y="4381701"/>
                <a:ext cx="381582" cy="15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93"/>
            <p:cNvGrpSpPr>
              <a:grpSpLocks/>
            </p:cNvGrpSpPr>
            <p:nvPr/>
          </p:nvGrpSpPr>
          <p:grpSpPr bwMode="auto">
            <a:xfrm>
              <a:off x="3534389" y="1774524"/>
              <a:ext cx="127000" cy="628650"/>
              <a:chOff x="3781425" y="5421313"/>
              <a:chExt cx="127000" cy="628650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>
                <a:off x="3825547" y="5421677"/>
                <a:ext cx="0" cy="1142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3825547" y="5935741"/>
                <a:ext cx="0" cy="1142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3825547" y="5529567"/>
                <a:ext cx="76191" cy="53945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H="1">
                <a:off x="3781102" y="5575578"/>
                <a:ext cx="126985" cy="9202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3787451" y="5654909"/>
                <a:ext cx="114287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3781102" y="5731067"/>
                <a:ext cx="126985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787451" y="5807225"/>
                <a:ext cx="114287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V="1">
                <a:off x="3825547" y="5877036"/>
                <a:ext cx="76191" cy="66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>
              <a:stCxn id="112" idx="0"/>
            </p:cNvCxnSpPr>
            <p:nvPr/>
          </p:nvCxnSpPr>
          <p:spPr>
            <a:xfrm>
              <a:off x="3149936" y="1546414"/>
              <a:ext cx="4238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495963" y="1546414"/>
              <a:ext cx="425400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3573749" y="1540068"/>
              <a:ext cx="0" cy="2300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3578511" y="2374629"/>
              <a:ext cx="0" cy="2300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2489614" y="2604688"/>
              <a:ext cx="108889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5" name="Rectangle 99"/>
            <p:cNvSpPr>
              <a:spLocks noChangeArrowheads="1"/>
            </p:cNvSpPr>
            <p:nvPr/>
          </p:nvSpPr>
          <p:spPr bwMode="auto">
            <a:xfrm>
              <a:off x="2229295" y="1547155"/>
              <a:ext cx="327345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 i="1"/>
                <a:t>v</a:t>
              </a:r>
              <a:endParaRPr lang="en-US" sz="2000" i="1" baseline="-25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/>
                <a:t>_</a:t>
              </a:r>
            </a:p>
          </p:txBody>
        </p:sp>
        <p:sp>
          <p:nvSpPr>
            <p:cNvPr id="9236" name="TextBox 100"/>
            <p:cNvSpPr txBox="1">
              <a:spLocks noChangeArrowheads="1"/>
            </p:cNvSpPr>
            <p:nvPr/>
          </p:nvSpPr>
          <p:spPr bwMode="auto">
            <a:xfrm>
              <a:off x="3573470" y="1892800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2k</a:t>
              </a:r>
              <a:r>
                <a:rPr lang="el-GR" sz="2000"/>
                <a:t>Ω</a:t>
              </a:r>
              <a:endParaRPr lang="en-US" sz="2000"/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2495963" y="1394099"/>
              <a:ext cx="34762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8" name="TextBox 102"/>
            <p:cNvSpPr txBox="1">
              <a:spLocks noChangeArrowheads="1"/>
            </p:cNvSpPr>
            <p:nvPr/>
          </p:nvSpPr>
          <p:spPr bwMode="auto">
            <a:xfrm>
              <a:off x="2459725" y="1086295"/>
              <a:ext cx="2551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</a:p>
          </p:txBody>
        </p:sp>
      </p:grp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228600" y="57912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series connection voltages are added for each constant current</a:t>
            </a: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6078538" y="2895600"/>
            <a:ext cx="1600200" cy="27432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5" name="Straight Connector 54"/>
          <p:cNvCxnSpPr>
            <a:cxnSpLocks noChangeShapeType="1"/>
          </p:cNvCxnSpPr>
          <p:nvPr/>
        </p:nvCxnSpPr>
        <p:spPr bwMode="auto">
          <a:xfrm flipH="1">
            <a:off x="4249738" y="5122863"/>
            <a:ext cx="2133600" cy="0"/>
          </a:xfrm>
          <a:prstGeom prst="lin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226" name="Straight Connector 54"/>
          <p:cNvCxnSpPr>
            <a:cxnSpLocks noChangeShapeType="1"/>
          </p:cNvCxnSpPr>
          <p:nvPr/>
        </p:nvCxnSpPr>
        <p:spPr bwMode="auto">
          <a:xfrm>
            <a:off x="6378575" y="3057525"/>
            <a:ext cx="0" cy="2057400"/>
          </a:xfrm>
          <a:prstGeom prst="lin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6692" y="1760360"/>
            <a:ext cx="1938608" cy="769441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2400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38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667000"/>
            <a:ext cx="3336925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90"/>
          <p:cNvSpPr txBox="1">
            <a:spLocks noChangeArrowheads="1"/>
          </p:cNvSpPr>
          <p:nvPr/>
        </p:nvSpPr>
        <p:spPr bwMode="auto">
          <a:xfrm>
            <a:off x="457200" y="1371600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(b)</a:t>
            </a:r>
          </a:p>
        </p:txBody>
      </p:sp>
      <p:sp>
        <p:nvSpPr>
          <p:cNvPr id="11269" name="TextBox 89"/>
          <p:cNvSpPr txBox="1">
            <a:spLocks noChangeArrowheads="1"/>
          </p:cNvSpPr>
          <p:nvPr/>
        </p:nvSpPr>
        <p:spPr bwMode="auto">
          <a:xfrm>
            <a:off x="3352800" y="1600200"/>
            <a:ext cx="3527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Due to the presence of the 5V supply the diode conducts only for </a:t>
            </a:r>
            <a:r>
              <a:rPr lang="en-US" sz="2000" i="1"/>
              <a:t>v &gt; 5, R = 1k</a:t>
            </a:r>
            <a:r>
              <a:rPr lang="el-GR" sz="2000" i="1"/>
              <a:t>Ω</a:t>
            </a:r>
            <a:endParaRPr lang="en-US" sz="2000"/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1143000" y="1524000"/>
            <a:ext cx="1958975" cy="1503363"/>
            <a:chOff x="3508845" y="932675"/>
            <a:chExt cx="1959093" cy="1503997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 rot="10800000">
              <a:off x="4226355" y="1987543"/>
              <a:ext cx="228600" cy="304800"/>
              <a:chOff x="4953000" y="4191000"/>
              <a:chExt cx="229394" cy="381794"/>
            </a:xfrm>
          </p:grpSpPr>
          <p:sp>
            <p:nvSpPr>
              <p:cNvPr id="142" name="Isosceles Triangle 141"/>
              <p:cNvSpPr/>
              <p:nvPr/>
            </p:nvSpPr>
            <p:spPr>
              <a:xfrm rot="5400000">
                <a:off x="4876629" y="4267518"/>
                <a:ext cx="381954" cy="229408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 rot="5400000">
                <a:off x="5000095" y="4381425"/>
                <a:ext cx="381954" cy="159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15"/>
            <p:cNvGrpSpPr>
              <a:grpSpLocks/>
            </p:cNvGrpSpPr>
            <p:nvPr/>
          </p:nvGrpSpPr>
          <p:grpSpPr bwMode="auto">
            <a:xfrm rot="5400000">
              <a:off x="4291979" y="1015710"/>
              <a:ext cx="127000" cy="628650"/>
              <a:chOff x="3781425" y="5421313"/>
              <a:chExt cx="127000" cy="628650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>
                <a:off x="3825550" y="5421739"/>
                <a:ext cx="0" cy="11430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3825550" y="5936120"/>
                <a:ext cx="0" cy="11430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3825549" y="5529695"/>
                <a:ext cx="76232" cy="5397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flipH="1">
                <a:off x="3781080" y="5575736"/>
                <a:ext cx="127054" cy="9208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3787434" y="5659878"/>
                <a:ext cx="114349" cy="8414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H="1">
                <a:off x="3781081" y="5736083"/>
                <a:ext cx="127054" cy="8414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3787434" y="5812288"/>
                <a:ext cx="114349" cy="8414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flipV="1">
                <a:off x="3825549" y="5877379"/>
                <a:ext cx="76232" cy="6667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>
              <a:stCxn id="142" idx="3"/>
            </p:cNvCxnSpPr>
            <p:nvPr/>
          </p:nvCxnSpPr>
          <p:spPr>
            <a:xfrm>
              <a:off x="4455052" y="2139684"/>
              <a:ext cx="42388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3802551" y="2141272"/>
              <a:ext cx="423888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V="1">
              <a:off x="4878941" y="1920516"/>
              <a:ext cx="0" cy="23028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4878941" y="1304307"/>
              <a:ext cx="0" cy="35733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3804138" y="1302719"/>
              <a:ext cx="27783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3" name="Rectangle 121"/>
            <p:cNvSpPr>
              <a:spLocks noChangeArrowheads="1"/>
            </p:cNvSpPr>
            <p:nvPr/>
          </p:nvSpPr>
          <p:spPr bwMode="auto">
            <a:xfrm>
              <a:off x="3508845" y="1212619"/>
              <a:ext cx="327345" cy="122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 i="1"/>
                <a:t>v</a:t>
              </a:r>
              <a:endParaRPr lang="en-US" sz="2000" i="1" baseline="-25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/>
                <a:t>_</a:t>
              </a:r>
            </a:p>
          </p:txBody>
        </p:sp>
        <p:sp>
          <p:nvSpPr>
            <p:cNvPr id="11284" name="TextBox 122"/>
            <p:cNvSpPr txBox="1">
              <a:spLocks noChangeArrowheads="1"/>
            </p:cNvSpPr>
            <p:nvPr/>
          </p:nvSpPr>
          <p:spPr bwMode="auto">
            <a:xfrm>
              <a:off x="4085768" y="974013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1k</a:t>
              </a:r>
              <a:r>
                <a:rPr lang="el-GR" sz="2000"/>
                <a:t>Ω</a:t>
              </a:r>
              <a:endParaRPr lang="en-US" sz="2000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3764448" y="1239192"/>
              <a:ext cx="24925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6" name="TextBox 124"/>
            <p:cNvSpPr txBox="1">
              <a:spLocks noChangeArrowheads="1"/>
            </p:cNvSpPr>
            <p:nvPr/>
          </p:nvSpPr>
          <p:spPr bwMode="auto">
            <a:xfrm>
              <a:off x="3727090" y="932675"/>
              <a:ext cx="2551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</a:p>
          </p:txBody>
        </p:sp>
        <p:grpSp>
          <p:nvGrpSpPr>
            <p:cNvPr id="5" name="Group 131"/>
            <p:cNvGrpSpPr>
              <a:grpSpLocks/>
            </p:cNvGrpSpPr>
            <p:nvPr/>
          </p:nvGrpSpPr>
          <p:grpSpPr bwMode="auto">
            <a:xfrm>
              <a:off x="4728060" y="1681096"/>
              <a:ext cx="304800" cy="230187"/>
              <a:chOff x="6645870" y="4504340"/>
              <a:chExt cx="304800" cy="229210"/>
            </a:xfrm>
          </p:grpSpPr>
          <p:cxnSp>
            <p:nvCxnSpPr>
              <p:cNvPr id="130" name="Straight Connector 129"/>
              <p:cNvCxnSpPr/>
              <p:nvPr/>
            </p:nvCxnSpPr>
            <p:spPr bwMode="auto">
              <a:xfrm>
                <a:off x="6645928" y="4503949"/>
                <a:ext cx="30481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 bwMode="auto">
              <a:xfrm>
                <a:off x="6722133" y="4579857"/>
                <a:ext cx="153997" cy="158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auto">
              <a:xfrm>
                <a:off x="6645928" y="4655766"/>
                <a:ext cx="30481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auto">
              <a:xfrm>
                <a:off x="6722133" y="4733255"/>
                <a:ext cx="153997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88" name="Text Box 5"/>
            <p:cNvSpPr txBox="1">
              <a:spLocks noChangeArrowheads="1"/>
            </p:cNvSpPr>
            <p:nvPr/>
          </p:nvSpPr>
          <p:spPr bwMode="auto">
            <a:xfrm>
              <a:off x="4533595" y="1508750"/>
              <a:ext cx="243568" cy="658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 b="1"/>
            </a:p>
            <a:p>
              <a:pPr>
                <a:lnSpc>
                  <a:spcPct val="60000"/>
                </a:lnSpc>
              </a:pPr>
              <a:r>
                <a:rPr lang="en-US" sz="2000" b="1"/>
                <a:t>_</a:t>
              </a:r>
            </a:p>
          </p:txBody>
        </p:sp>
        <p:sp>
          <p:nvSpPr>
            <p:cNvPr id="11289" name="TextBox 127"/>
            <p:cNvSpPr txBox="1">
              <a:spLocks noChangeArrowheads="1"/>
            </p:cNvSpPr>
            <p:nvPr/>
          </p:nvSpPr>
          <p:spPr bwMode="auto">
            <a:xfrm>
              <a:off x="4969083" y="1600278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5V</a:t>
              </a:r>
            </a:p>
          </p:txBody>
        </p:sp>
        <p:cxnSp>
          <p:nvCxnSpPr>
            <p:cNvPr id="129" name="Straight Connector 128"/>
            <p:cNvCxnSpPr/>
            <p:nvPr/>
          </p:nvCxnSpPr>
          <p:spPr>
            <a:xfrm flipH="1">
              <a:off x="4667790" y="1304307"/>
              <a:ext cx="21115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228600" y="57912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First combine diode and resistance then add the voltage source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5849938" y="2895600"/>
            <a:ext cx="627062" cy="220980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3" name="Straight Connector 54"/>
          <p:cNvCxnSpPr>
            <a:cxnSpLocks noChangeShapeType="1"/>
          </p:cNvCxnSpPr>
          <p:nvPr/>
        </p:nvCxnSpPr>
        <p:spPr bwMode="auto">
          <a:xfrm flipH="1">
            <a:off x="3716338" y="5122863"/>
            <a:ext cx="2133600" cy="0"/>
          </a:xfrm>
          <a:prstGeom prst="line">
            <a:avLst/>
          </a:prstGeom>
          <a:noFill/>
          <a:ln w="22225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42" name="Straight Arrow Connector 41"/>
          <p:cNvCxnSpPr/>
          <p:nvPr/>
        </p:nvCxnSpPr>
        <p:spPr>
          <a:xfrm>
            <a:off x="6172200" y="39624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67400" y="50292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5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2460</Words>
  <Application>Microsoft Office PowerPoint</Application>
  <PresentationFormat>On-screen Show (4:3)</PresentationFormat>
  <Paragraphs>871</Paragraphs>
  <Slides>46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Office Theme</vt:lpstr>
      <vt:lpstr>Equation</vt:lpstr>
      <vt:lpstr>Microsoft Equation 3.0</vt:lpstr>
      <vt:lpstr>Homework solutions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Problem 9: Consider the common source amplifier shown below. Assume NMOS transistor has the following parameters:  𝐾𝑃=60  𝜇𝐴∕𝑉2, 𝐿=5 𝜇𝑚, 𝑊=100 𝜇𝑚, 𝑟𝑑=∞, and 𝑉𝑡𝑜=1.5 𝑉.  a) Find the values of 𝐼𝐷𝑄, 𝑉𝐷𝑆𝑄and 𝑔𝑚 </vt:lpstr>
      <vt:lpstr>Problem 9 b): - Assuming that the coupling capacitors are short circuits for the ac signal, determine the following: voltage gain, input resistance and output resistance.</vt:lpstr>
      <vt:lpstr>Problem 10: - Consider the common source amplifier shown below. Assume NMOS transistor has the following parameters:     𝐾𝑃=75  𝜇𝐴∕𝑉2 , 𝐿=10 𝜇𝑚, 𝑊=400 𝜇𝑚, 𝑟𝑑=∞, and 𝑉𝑡𝑜=1 𝑉.  a) If Rin = 250 kΩ, find the values for R1 and R2 to achieve 𝐼𝐷𝑄=2 𝑚𝐴.</vt:lpstr>
      <vt:lpstr>PowerPoint Presentation</vt:lpstr>
      <vt:lpstr>PowerPoint Presentation</vt:lpstr>
      <vt:lpstr>Problem BJT P1:  It has been found that in the circuit below VE = 1V.  If VBE = -0.6V, determine: VB, IB, IE, IC, β, and α.</vt:lpstr>
      <vt:lpstr>Problem BJT P2: - For the circuit below assume both transistors are silicon-based with β = 100. Determine:                                      a) IC1, VC1, VCE1. b) IC2, VC2, VCE2. </vt:lpstr>
      <vt:lpstr>PowerPoint Presentation</vt:lpstr>
      <vt:lpstr>PowerPoint Presentation</vt:lpstr>
      <vt:lpstr>Problem BJT P3: - Design the bias circuit (find RC and RB) to give a Q-point of IC = 20µA and VCE = 0.9V if the transistor current gain βF = 50 and VBE = 0.65V.  What is the Q-point if the current gain of the transistor is 125? </vt:lpstr>
      <vt:lpstr>PowerPoint Presentation</vt:lpstr>
      <vt:lpstr>PowerPoint Presentation</vt:lpstr>
      <vt:lpstr>PowerPoint Presentation</vt:lpstr>
      <vt:lpstr>Problem OP-AMP P1: - Consider the op-amp circuit shown below. If 𝑣𝑖𝑛 (𝑡) = 6 + 9𝑐𝑜𝑠(500𝜋𝑡), calculate the value of R2 required to generate a output, vo(t), with zero DC component. What is the resulting output voltage? </vt:lpstr>
      <vt:lpstr>PowerPoint Presentation</vt:lpstr>
      <vt:lpstr>Problem OP-AMP P2: - Consider the op-amp circuit shown below. Assume the maximum output voltage of the op-amp ranges from – 12 V to + 12 V; the maximum output current magnitude is 25 mA; and the slew-rate limit is 1.5 V/µs. If 𝑣𝑖𝑛 (𝑡)=𝑣𝑚𝑠𝑖𝑛(𝜔𝑡), R1 = 5 kΩ, and R2 = 25 kΩ.   a) Find the full-power bandwidth of the op-amp.</vt:lpstr>
      <vt:lpstr>b) Find the peak output voltage possible without distortion for the following cases:   </vt:lpstr>
      <vt:lpstr>Problem Logic Gates P1: - Express the following functions in canonical SOP form. (Hint: Draw the truth table for each one first.). </vt:lpstr>
      <vt:lpstr>PowerPoint Presentation</vt:lpstr>
      <vt:lpstr>Problem Logic Gates P2: - Realize AND, OR and NOT functions using: a) NOR, b) NAND </vt:lpstr>
      <vt:lpstr>Problem Logic Gates P3: - a) Use Karnaugh-map to find the SOP form of the following function:  F = BC’D’ + BC’D + A’C’D’ + BCD’ + A’B’CD’ </vt:lpstr>
      <vt:lpstr>Problem Logic Gates P3: - b) Find the minimum POS form of the function above and draw a logic circuit representing the same.</vt:lpstr>
    </vt:vector>
  </TitlesOfParts>
  <Company>Ohio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solutions</dc:title>
  <dc:creator>Janusz</dc:creator>
  <cp:lastModifiedBy> </cp:lastModifiedBy>
  <cp:revision>9</cp:revision>
  <dcterms:created xsi:type="dcterms:W3CDTF">2013-04-24T16:20:20Z</dcterms:created>
  <dcterms:modified xsi:type="dcterms:W3CDTF">2013-04-24T17:45:25Z</dcterms:modified>
</cp:coreProperties>
</file>